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6" r:id="rId2"/>
    <p:sldId id="257" r:id="rId3"/>
    <p:sldId id="258" r:id="rId4"/>
    <p:sldId id="259" r:id="rId5"/>
    <p:sldId id="260" r:id="rId6"/>
    <p:sldId id="330" r:id="rId7"/>
    <p:sldId id="261" r:id="rId8"/>
    <p:sldId id="262" r:id="rId9"/>
    <p:sldId id="263" r:id="rId10"/>
    <p:sldId id="264" r:id="rId11"/>
    <p:sldId id="265" r:id="rId12"/>
    <p:sldId id="266" r:id="rId13"/>
    <p:sldId id="327"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28" r:id="rId66"/>
    <p:sldId id="318" r:id="rId67"/>
    <p:sldId id="319" r:id="rId68"/>
    <p:sldId id="320" r:id="rId69"/>
    <p:sldId id="321" r:id="rId70"/>
    <p:sldId id="322" r:id="rId71"/>
    <p:sldId id="323" r:id="rId72"/>
    <p:sldId id="324" r:id="rId73"/>
    <p:sldId id="329" r:id="rId74"/>
    <p:sldId id="325" r:id="rId75"/>
    <p:sldId id="326" r:id="rId7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19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7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985F2-BE2B-BBB2-8286-DE7CFBFD1F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A1FEA6-83EE-9232-B0B8-8AA1323981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38F79B-249B-FD97-3CAC-05ACE1C6C19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B67787C-D480-DA4F-04FB-BE53A7A8BE1C}"/>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22013174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4.png"/><Relationship Id="rId7" Type="http://schemas.openxmlformats.org/officeDocument/2006/relationships/slide" Target="../slides/slide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slide" Target="../slides/slide47.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566391f0009f9652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DDE09DDF-B92B-90A7-2AE8-EC1DC705BDEE}"/>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690B99A9-6024-91F1-9574-E5458512A5FF}"/>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9A7C2509-870D-3546-5145-094CE4ACD1A1}"/>
              </a:ext>
            </a:extLst>
          </p:cNvPr>
          <p:cNvPicPr>
            <a:picLocks noChangeAspect="1"/>
          </p:cNvPicPr>
          <p:nvPr userDrawn="1"/>
        </p:nvPicPr>
        <p:blipFill>
          <a:blip r:embed="rId4"/>
          <a:stretch>
            <a:fillRect/>
          </a:stretch>
        </p:blipFill>
        <p:spPr>
          <a:xfrm>
            <a:off x="5504688" y="1545336"/>
            <a:ext cx="768096" cy="768096"/>
          </a:xfrm>
          <a:prstGeom prst="rect">
            <a:avLst/>
          </a:prstGeom>
        </p:spPr>
      </p:pic>
      <p:pic>
        <p:nvPicPr>
          <p:cNvPr id="22" name="MasterShapeName" descr="preencoded.png">
            <a:extLst>
              <a:ext uri="{FF2B5EF4-FFF2-40B4-BE49-F238E27FC236}">
                <a16:creationId xmlns:a16="http://schemas.microsoft.com/office/drawing/2014/main" id="{494D973F-3685-ED98-BA16-C0DE85D70390}"/>
              </a:ext>
            </a:extLst>
          </p:cNvPr>
          <p:cNvPicPr>
            <a:picLocks noChangeAspect="1"/>
          </p:cNvPicPr>
          <p:nvPr userDrawn="1"/>
        </p:nvPicPr>
        <p:blipFill>
          <a:blip r:embed="rId5"/>
          <a:stretch>
            <a:fillRect/>
          </a:stretch>
        </p:blipFill>
        <p:spPr>
          <a:xfrm>
            <a:off x="5504688" y="3401568"/>
            <a:ext cx="768096" cy="768096"/>
          </a:xfrm>
          <a:prstGeom prst="rect">
            <a:avLst/>
          </a:prstGeom>
        </p:spPr>
      </p:pic>
      <p:pic>
        <p:nvPicPr>
          <p:cNvPr id="23" name="MasterShapeName" descr="preencoded.png">
            <a:extLst>
              <a:ext uri="{FF2B5EF4-FFF2-40B4-BE49-F238E27FC236}">
                <a16:creationId xmlns:a16="http://schemas.microsoft.com/office/drawing/2014/main" id="{A9B13381-4C79-72C2-514D-03FE926FF649}"/>
              </a:ext>
            </a:extLst>
          </p:cNvPr>
          <p:cNvPicPr>
            <a:picLocks noChangeAspect="1"/>
          </p:cNvPicPr>
          <p:nvPr userDrawn="1"/>
        </p:nvPicPr>
        <p:blipFill>
          <a:blip r:embed="rId4"/>
          <a:stretch>
            <a:fillRect/>
          </a:stretch>
        </p:blipFill>
        <p:spPr>
          <a:xfrm>
            <a:off x="5504688" y="4828032"/>
            <a:ext cx="768096" cy="768096"/>
          </a:xfrm>
          <a:prstGeom prst="rect">
            <a:avLst/>
          </a:prstGeom>
        </p:spPr>
      </p:pic>
      <p:sp>
        <p:nvSpPr>
          <p:cNvPr id="24" name="MasterShapeName">
            <a:extLst>
              <a:ext uri="{FF2B5EF4-FFF2-40B4-BE49-F238E27FC236}">
                <a16:creationId xmlns:a16="http://schemas.microsoft.com/office/drawing/2014/main" id="{12D65001-2772-D041-A52A-36854B8CC4E7}"/>
              </a:ext>
            </a:extLst>
          </p:cNvPr>
          <p:cNvSpPr/>
          <p:nvPr userDrawn="1"/>
        </p:nvSpPr>
        <p:spPr>
          <a:xfrm>
            <a:off x="5504688" y="1545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25" name="MasterShapeName">
            <a:extLst>
              <a:ext uri="{FF2B5EF4-FFF2-40B4-BE49-F238E27FC236}">
                <a16:creationId xmlns:a16="http://schemas.microsoft.com/office/drawing/2014/main" id="{40C0D170-B76A-7BE6-685E-BB8D193C1AEF}"/>
              </a:ext>
            </a:extLst>
          </p:cNvPr>
          <p:cNvSpPr/>
          <p:nvPr userDrawn="1"/>
        </p:nvSpPr>
        <p:spPr>
          <a:xfrm>
            <a:off x="5504688" y="340156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26" name="MasterShapeName">
            <a:extLst>
              <a:ext uri="{FF2B5EF4-FFF2-40B4-BE49-F238E27FC236}">
                <a16:creationId xmlns:a16="http://schemas.microsoft.com/office/drawing/2014/main" id="{1F672B6F-1F84-4832-7A9D-1D01AFA5546F}"/>
              </a:ext>
            </a:extLst>
          </p:cNvPr>
          <p:cNvSpPr/>
          <p:nvPr userDrawn="1"/>
        </p:nvSpPr>
        <p:spPr>
          <a:xfrm>
            <a:off x="5504688" y="482803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27" name="MasterShapeName?linknodeid=29f5a4914&amp;color=RGB(0,96,96)">
            <a:hlinkClick r:id="rId6" action="ppaction://hlinksldjump"/>
            <a:extLst>
              <a:ext uri="{FF2B5EF4-FFF2-40B4-BE49-F238E27FC236}">
                <a16:creationId xmlns:a16="http://schemas.microsoft.com/office/drawing/2014/main" id="{63CFEBBA-197C-3B66-88AE-A1B6F4F5689C}"/>
              </a:ext>
            </a:extLst>
          </p:cNvPr>
          <p:cNvSpPr/>
          <p:nvPr userDrawn="1"/>
        </p:nvSpPr>
        <p:spPr>
          <a:xfrm>
            <a:off x="6803136" y="160934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28" name="MasterShapeName?linknodeid=6f92f63d5&amp;color=RGB(0,96,96)">
            <a:hlinkClick r:id="rId7" action="ppaction://hlinksldjump"/>
            <a:extLst>
              <a:ext uri="{FF2B5EF4-FFF2-40B4-BE49-F238E27FC236}">
                <a16:creationId xmlns:a16="http://schemas.microsoft.com/office/drawing/2014/main" id="{5E26A17C-7044-EDEF-D61A-8B718D132EDB}"/>
              </a:ext>
            </a:extLst>
          </p:cNvPr>
          <p:cNvSpPr/>
          <p:nvPr userDrawn="1"/>
        </p:nvSpPr>
        <p:spPr>
          <a:xfrm>
            <a:off x="6803136" y="346557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29" name="MasterShapeName?linknodeid=faf10edd1&amp;color=RGB(0,96,96)">
            <a:hlinkClick r:id="rId8" action="ppaction://hlinksldjump"/>
            <a:extLst>
              <a:ext uri="{FF2B5EF4-FFF2-40B4-BE49-F238E27FC236}">
                <a16:creationId xmlns:a16="http://schemas.microsoft.com/office/drawing/2014/main" id="{D7DE723D-A257-613A-23FE-641AA733C64E}"/>
              </a:ext>
            </a:extLst>
          </p:cNvPr>
          <p:cNvSpPr/>
          <p:nvPr userDrawn="1"/>
        </p:nvSpPr>
        <p:spPr>
          <a:xfrm>
            <a:off x="6803136" y="49011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易错记</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41EF948E-3622-D141-2788-CB719729F147}"/>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86CB0732-2B43-AF15-613D-B76875458727}"/>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4FD6189D-BAB5-7A60-D68F-A44549686452}"/>
              </a:ext>
            </a:extLst>
          </p:cNvPr>
          <p:cNvPicPr>
            <a:picLocks noChangeAspect="1"/>
          </p:cNvPicPr>
          <p:nvPr userDrawn="1"/>
        </p:nvPicPr>
        <p:blipFill>
          <a:blip r:embed="rId4"/>
          <a:stretch>
            <a:fillRect/>
          </a:stretch>
        </p:blipFill>
        <p:spPr>
          <a:xfrm>
            <a:off x="5504688" y="2139696"/>
            <a:ext cx="768096" cy="768096"/>
          </a:xfrm>
          <a:prstGeom prst="rect">
            <a:avLst/>
          </a:prstGeom>
        </p:spPr>
      </p:pic>
      <p:pic>
        <p:nvPicPr>
          <p:cNvPr id="22" name="MasterShapeName" descr="preencoded.png">
            <a:extLst>
              <a:ext uri="{FF2B5EF4-FFF2-40B4-BE49-F238E27FC236}">
                <a16:creationId xmlns:a16="http://schemas.microsoft.com/office/drawing/2014/main" id="{38412F51-61FB-5986-3A19-6066B8FAB2D6}"/>
              </a:ext>
            </a:extLst>
          </p:cNvPr>
          <p:cNvPicPr>
            <a:picLocks noChangeAspect="1"/>
          </p:cNvPicPr>
          <p:nvPr userDrawn="1"/>
        </p:nvPicPr>
        <p:blipFill>
          <a:blip r:embed="rId5"/>
          <a:stretch>
            <a:fillRect/>
          </a:stretch>
        </p:blipFill>
        <p:spPr>
          <a:xfrm>
            <a:off x="5556502" y="5159756"/>
            <a:ext cx="768096" cy="768096"/>
          </a:xfrm>
          <a:prstGeom prst="rect">
            <a:avLst/>
          </a:prstGeom>
        </p:spPr>
      </p:pic>
      <p:sp>
        <p:nvSpPr>
          <p:cNvPr id="23" name="MasterShapeName">
            <a:extLst>
              <a:ext uri="{FF2B5EF4-FFF2-40B4-BE49-F238E27FC236}">
                <a16:creationId xmlns:a16="http://schemas.microsoft.com/office/drawing/2014/main" id="{8F0A5D9C-EFB8-A569-2754-FFBF1DA7E894}"/>
              </a:ext>
            </a:extLst>
          </p:cNvPr>
          <p:cNvSpPr/>
          <p:nvPr userDrawn="1"/>
        </p:nvSpPr>
        <p:spPr>
          <a:xfrm>
            <a:off x="5504688" y="213360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24" name="MasterShapeName">
            <a:extLst>
              <a:ext uri="{FF2B5EF4-FFF2-40B4-BE49-F238E27FC236}">
                <a16:creationId xmlns:a16="http://schemas.microsoft.com/office/drawing/2014/main" id="{FF31A91E-0151-B4E2-43E8-C7F3A81E5B30}"/>
              </a:ext>
            </a:extLst>
          </p:cNvPr>
          <p:cNvSpPr/>
          <p:nvPr userDrawn="1"/>
        </p:nvSpPr>
        <p:spPr>
          <a:xfrm>
            <a:off x="5556502" y="517296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05</a:t>
            </a:r>
            <a:endParaRPr lang="en-US" sz="2400" dirty="0"/>
          </a:p>
        </p:txBody>
      </p:sp>
      <p:sp>
        <p:nvSpPr>
          <p:cNvPr id="25" name="MasterShapeName?linknodeid=ba5d03531&amp;color=RGB(0,96,96)">
            <a:hlinkClick r:id="rId6" action="ppaction://hlinksldjump"/>
            <a:extLst>
              <a:ext uri="{FF2B5EF4-FFF2-40B4-BE49-F238E27FC236}">
                <a16:creationId xmlns:a16="http://schemas.microsoft.com/office/drawing/2014/main" id="{52F5542D-9793-6CFD-59EE-8C0F473AEE0B}"/>
              </a:ext>
            </a:extLst>
          </p:cNvPr>
          <p:cNvSpPr/>
          <p:nvPr userDrawn="1"/>
        </p:nvSpPr>
        <p:spPr>
          <a:xfrm>
            <a:off x="6803136" y="213969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26" name="MasterShapeName?linknodeid=815abf6ea&amp;color=RGB(0,96,96)">
            <a:hlinkClick r:id="rId7" action="ppaction://hlinksldjump"/>
            <a:extLst>
              <a:ext uri="{FF2B5EF4-FFF2-40B4-BE49-F238E27FC236}">
                <a16:creationId xmlns:a16="http://schemas.microsoft.com/office/drawing/2014/main" id="{B62AC0B3-4CD6-7CC0-0C7F-C10B28ED9E34}"/>
              </a:ext>
            </a:extLst>
          </p:cNvPr>
          <p:cNvSpPr/>
          <p:nvPr userDrawn="1"/>
        </p:nvSpPr>
        <p:spPr>
          <a:xfrm>
            <a:off x="6803136" y="53329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extLst>
      <p:ext uri="{BB962C8B-B14F-4D97-AF65-F5344CB8AC3E}">
        <p14:creationId xmlns:p14="http://schemas.microsoft.com/office/powerpoint/2010/main" val="3988478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8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3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png"/></Relationships>
</file>

<file path=ppt/slides/_rels/slide3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102.png"/><Relationship Id="rId4" Type="http://schemas.openxmlformats.org/officeDocument/2006/relationships/image" Target="../media/image101.png"/></Relationships>
</file>

<file path=ppt/slides/_rels/slide4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105.png"/><Relationship Id="rId4" Type="http://schemas.openxmlformats.org/officeDocument/2006/relationships/image" Target="../media/image104.png"/></Relationships>
</file>

<file path=ppt/slides/_rels/slide4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4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117.png"/><Relationship Id="rId4" Type="http://schemas.openxmlformats.org/officeDocument/2006/relationships/image" Target="../media/image116.png"/></Relationships>
</file>

<file path=ppt/slides/_rels/slide47.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119.png"/></Relationships>
</file>

<file path=ppt/slides/_rels/slide48.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49.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image" Target="../media/image13.png"/><Relationship Id="rId3" Type="http://schemas.openxmlformats.org/officeDocument/2006/relationships/slide" Target="slide7.xml"/><Relationship Id="rId7" Type="http://schemas.openxmlformats.org/officeDocument/2006/relationships/slide" Target="slide10.xml"/><Relationship Id="rId12" Type="http://schemas.openxmlformats.org/officeDocument/2006/relationships/slide" Target="slide17.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2.png"/><Relationship Id="rId5" Type="http://schemas.openxmlformats.org/officeDocument/2006/relationships/slide" Target="slide8.xml"/><Relationship Id="rId10" Type="http://schemas.openxmlformats.org/officeDocument/2006/relationships/slide" Target="slide14.xml"/><Relationship Id="rId4" Type="http://schemas.openxmlformats.org/officeDocument/2006/relationships/image" Target="../media/image9.png"/><Relationship Id="rId9" Type="http://schemas.openxmlformats.org/officeDocument/2006/relationships/image" Target="../media/image11.png"/></Relationships>
</file>

<file path=ppt/slides/_rels/slide50.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32.png"/><Relationship Id="rId7" Type="http://schemas.openxmlformats.org/officeDocument/2006/relationships/image" Target="../media/image136.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51.xml.rels><?xml version="1.0" encoding="UTF-8" standalone="yes"?>
<Relationships xmlns="http://schemas.openxmlformats.org/package/2006/relationships"><Relationship Id="rId3" Type="http://schemas.openxmlformats.org/officeDocument/2006/relationships/image" Target="../media/image138.png"/><Relationship Id="rId7" Type="http://schemas.openxmlformats.org/officeDocument/2006/relationships/image" Target="../media/image142.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png"/></Relationships>
</file>

<file path=ppt/slides/_rels/slide52.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145.png"/><Relationship Id="rId4" Type="http://schemas.openxmlformats.org/officeDocument/2006/relationships/image" Target="../media/image144.png"/></Relationships>
</file>

<file path=ppt/slides/_rels/slide5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147.png"/></Relationships>
</file>

<file path=ppt/slides/_rels/slide54.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150.png"/><Relationship Id="rId4" Type="http://schemas.openxmlformats.org/officeDocument/2006/relationships/image" Target="../media/image149.png"/></Relationships>
</file>

<file path=ppt/slides/_rels/slide55.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52.png"/></Relationships>
</file>

<file path=ppt/slides/_rels/slide56.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156.png"/><Relationship Id="rId5" Type="http://schemas.openxmlformats.org/officeDocument/2006/relationships/image" Target="../media/image155.png"/><Relationship Id="rId4" Type="http://schemas.openxmlformats.org/officeDocument/2006/relationships/image" Target="../media/image154.png"/></Relationships>
</file>

<file path=ppt/slides/_rels/slide57.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159.png"/><Relationship Id="rId4" Type="http://schemas.openxmlformats.org/officeDocument/2006/relationships/image" Target="../media/image158.png"/></Relationships>
</file>

<file path=ppt/slides/_rels/slide5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59.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166.png"/><Relationship Id="rId4" Type="http://schemas.openxmlformats.org/officeDocument/2006/relationships/image" Target="../media/image165.png"/></Relationships>
</file>

<file path=ppt/slides/_rels/slide6.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slide" Target="slide21.xml"/><Relationship Id="rId7" Type="http://schemas.openxmlformats.org/officeDocument/2006/relationships/slide" Target="slide33.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28.xml"/><Relationship Id="rId11" Type="http://schemas.openxmlformats.org/officeDocument/2006/relationships/image" Target="../media/image15.png"/><Relationship Id="rId5" Type="http://schemas.openxmlformats.org/officeDocument/2006/relationships/slide" Target="slide24.xml"/><Relationship Id="rId10" Type="http://schemas.openxmlformats.org/officeDocument/2006/relationships/slide" Target="slide51.xml"/><Relationship Id="rId4" Type="http://schemas.openxmlformats.org/officeDocument/2006/relationships/image" Target="../media/image14.png"/><Relationship Id="rId9" Type="http://schemas.openxmlformats.org/officeDocument/2006/relationships/slide" Target="slide48.xml"/></Relationships>
</file>

<file path=ppt/slides/_rels/slide60.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61.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172.png"/></Relationships>
</file>

<file path=ppt/slides/_rels/slide62.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74.png"/></Relationships>
</file>

<file path=ppt/slides/_rels/slide63.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64.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184.png"/></Relationships>
</file>

<file path=ppt/slides/_rels/slide67.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65.xml"/><Relationship Id="rId1" Type="http://schemas.openxmlformats.org/officeDocument/2006/relationships/slideLayout" Target="../slideLayouts/slideLayout7.xml"/><Relationship Id="rId5" Type="http://schemas.openxmlformats.org/officeDocument/2006/relationships/image" Target="../media/image187.png"/><Relationship Id="rId4" Type="http://schemas.openxmlformats.org/officeDocument/2006/relationships/image" Target="../media/image186.png"/></Relationships>
</file>

<file path=ppt/slides/_rels/slide68.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image" Target="../media/image190.png"/><Relationship Id="rId4" Type="http://schemas.openxmlformats.org/officeDocument/2006/relationships/image" Target="../media/image189.png"/></Relationships>
</file>

<file path=ppt/slides/_rels/slide69.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19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0.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196.png"/><Relationship Id="rId5" Type="http://schemas.openxmlformats.org/officeDocument/2006/relationships/image" Target="../media/image195.png"/><Relationship Id="rId4" Type="http://schemas.openxmlformats.org/officeDocument/2006/relationships/image" Target="../media/image194.png"/></Relationships>
</file>

<file path=ppt/slides/_rels/slide71.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69.xml"/><Relationship Id="rId1" Type="http://schemas.openxmlformats.org/officeDocument/2006/relationships/slideLayout" Target="../slideLayouts/slideLayout7.xml"/><Relationship Id="rId4" Type="http://schemas.openxmlformats.org/officeDocument/2006/relationships/image" Target="../media/image198.png"/></Relationships>
</file>

<file path=ppt/slides/_rels/slide72.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notesSlide" Target="../notesSlides/notesSlide70.xml"/><Relationship Id="rId1" Type="http://schemas.openxmlformats.org/officeDocument/2006/relationships/slideLayout" Target="../slideLayouts/slideLayout7.xml"/><Relationship Id="rId5" Type="http://schemas.openxmlformats.org/officeDocument/2006/relationships/image" Target="../media/image201.png"/><Relationship Id="rId4" Type="http://schemas.openxmlformats.org/officeDocument/2006/relationships/image" Target="../media/image200.png"/></Relationships>
</file>

<file path=ppt/slides/_rels/slide73.xml.rels><?xml version="1.0" encoding="UTF-8" standalone="yes"?>
<Relationships xmlns="http://schemas.openxmlformats.org/package/2006/relationships"><Relationship Id="rId2" Type="http://schemas.openxmlformats.org/officeDocument/2006/relationships/image" Target="../media/image202.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notesSlide" Target="../notesSlides/notesSlide71.xml"/><Relationship Id="rId1" Type="http://schemas.openxmlformats.org/officeDocument/2006/relationships/slideLayout" Target="../slideLayouts/slideLayout7.xml"/><Relationship Id="rId5" Type="http://schemas.openxmlformats.org/officeDocument/2006/relationships/image" Target="../media/image205.png"/><Relationship Id="rId4" Type="http://schemas.openxmlformats.org/officeDocument/2006/relationships/image" Target="../media/image204.png"/></Relationships>
</file>

<file path=ppt/slides/_rels/slide75.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notesSlide" Target="../notesSlides/notesSlide72.xml"/><Relationship Id="rId1" Type="http://schemas.openxmlformats.org/officeDocument/2006/relationships/slideLayout" Target="../slideLayouts/slideLayout7.xml"/><Relationship Id="rId5" Type="http://schemas.openxmlformats.org/officeDocument/2006/relationships/image" Target="../media/image208.png"/><Relationship Id="rId4" Type="http://schemas.openxmlformats.org/officeDocument/2006/relationships/image" Target="../media/image20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5_BD#0f93dc320?vcp=1&amp;pid=c76b8b942&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由函数的图象确定函数的解析式</a:t>
            </a:r>
            <a:endParaRPr lang="en-US" altLang="zh-CN" sz="2000" dirty="0">
              <a:solidFill>
                <a:srgbClr val="6161F4"/>
              </a:solidFill>
            </a:endParaRPr>
          </a:p>
        </p:txBody>
      </p:sp>
      <p:pic>
        <p:nvPicPr>
          <p:cNvPr id="3" name="QC_6_BD.3_1#d8cb62d76?htil=1&amp;vaa=1&amp;vcp=1&amp;vop=1&amp;pid=0f93dc320&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4938" y="1302793"/>
            <a:ext cx="1243584"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BD.3_2#d8cb62d76?htil=1&amp;vaa=1&amp;vcp=1&amp;vop=1&amp;pid=0f93dc320&amp;color=0,55,96&amp;vtp=1&amp;bbb=1&amp;hb=1&amp;hs=1"/>
              <p:cNvSpPr/>
              <p:nvPr/>
            </p:nvSpPr>
            <p:spPr>
              <a:xfrm>
                <a:off x="502920" y="1183922"/>
                <a:ext cx="9189720" cy="89725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[山东威海2025高一月考]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的部分</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图象如图所示</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C_6_BD.3_2#d8cb62d76?htil=1&amp;vaa=1&amp;vcp=1&amp;vop=1&amp;pid=0f93dc320&amp;color=0,55,96&amp;vtp=1&amp;bbb=1&amp;hb=1&amp;hs=1"/>
              <p:cNvSpPr>
                <a:spLocks noRot="1" noChangeAspect="1" noMove="1" noResize="1" noEditPoints="1" noAdjustHandles="1" noChangeArrowheads="1" noChangeShapeType="1" noTextEdit="1"/>
              </p:cNvSpPr>
              <p:nvPr/>
            </p:nvSpPr>
            <p:spPr>
              <a:xfrm>
                <a:off x="502920" y="1183922"/>
                <a:ext cx="9189720" cy="897255"/>
              </a:xfrm>
              <a:prstGeom prst="rect">
                <a:avLst/>
              </a:prstGeom>
              <a:blipFill>
                <a:blip r:embed="rId4"/>
                <a:stretch>
                  <a:fillRect l="-1593" b="-16327"/>
                </a:stretch>
              </a:blipFill>
              <a:ln/>
            </p:spPr>
            <p:txBody>
              <a:bodyPr/>
              <a:lstStyle/>
              <a:p>
                <a:r>
                  <a:rPr lang="zh-CN" altLang="en-US">
                    <a:noFill/>
                  </a:rPr>
                  <a:t> </a:t>
                </a:r>
              </a:p>
            </p:txBody>
          </p:sp>
        </mc:Fallback>
      </mc:AlternateContent>
      <p:sp>
        <p:nvSpPr>
          <p:cNvPr id="5" name="QC_6_AN.6_1#d8cb62d76.bracket?vaa=1&amp;vcp=1&amp;vop=1&amp;pid=0f93dc320&amp;color=0,55,96&amp;vpa=1&amp;vtp=1"/>
          <p:cNvSpPr/>
          <p:nvPr/>
        </p:nvSpPr>
        <p:spPr>
          <a:xfrm>
            <a:off x="3180334" y="180793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6" name="QC_6_BD.3_3#d8cb62d76.choices?htil=1&amp;vaa=1&amp;vcp=1&amp;vop=1&amp;pid=0f93dc320&amp;color=0,55,96&amp;vtp=1&amp;bbb=1&amp;hs=1"/>
              <p:cNvSpPr/>
              <p:nvPr/>
            </p:nvSpPr>
            <p:spPr>
              <a:xfrm>
                <a:off x="502920" y="2085304"/>
                <a:ext cx="9189720" cy="501015"/>
              </a:xfrm>
              <a:prstGeom prst="rect">
                <a:avLst/>
              </a:prstGeom>
              <a:noFill/>
              <a:ln/>
            </p:spPr>
            <p:txBody>
              <a:bodyPr wrap="none" lIns="0" tIns="0" rIns="0" bIns="0" rtlCol="0" anchor="t"/>
              <a:lstStyle/>
              <a:p>
                <a:pPr latinLnBrk="1">
                  <a:lnSpc>
                    <a:spcPts val="4300"/>
                  </a:lnSpc>
                  <a:tabLst>
                    <a:tab pos="2364105" algn="l"/>
                    <a:tab pos="4702810" algn="l"/>
                    <a:tab pos="7041515"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C_6_BD.3_3#d8cb62d76.choices?htil=1&amp;vaa=1&amp;vcp=1&amp;vop=1&amp;pid=0f93dc320&amp;color=0,55,96&amp;vtp=1&amp;bbb=1&amp;hs=1"/>
              <p:cNvSpPr>
                <a:spLocks noRot="1" noChangeAspect="1" noMove="1" noResize="1" noEditPoints="1" noAdjustHandles="1" noChangeArrowheads="1" noChangeShapeType="1" noTextEdit="1"/>
              </p:cNvSpPr>
              <p:nvPr/>
            </p:nvSpPr>
            <p:spPr>
              <a:xfrm>
                <a:off x="502920" y="2085304"/>
                <a:ext cx="9189720" cy="501015"/>
              </a:xfrm>
              <a:prstGeom prst="rect">
                <a:avLst/>
              </a:prstGeom>
              <a:blipFill>
                <a:blip r:embed="rId5"/>
                <a:stretch>
                  <a:fillRect l="-1593"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AS.4_1#d8cb62d76?vaa=1&amp;vcp=1&amp;vop=1&amp;pid=0f93dc320&amp;color=0,55,96&amp;vtp=1&amp;bbb=1&amp;hs=1"/>
              <p:cNvSpPr/>
              <p:nvPr/>
            </p:nvSpPr>
            <p:spPr>
              <a:xfrm>
                <a:off x="502920" y="2591589"/>
                <a:ext cx="10570464" cy="205359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.由图象可得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再根据五点法作图中</a:t>
                </a:r>
                <a:r>
                  <a:rPr lang="en-US" altLang="zh-CN" sz="1800" b="0" i="0" dirty="0">
                    <a:solidFill>
                      <a:srgbClr val="003760"/>
                    </a:solidFill>
                    <a:latin typeface="Times New Roman" pitchFamily="34" charset="0"/>
                    <a:ea typeface="微软雅黑" pitchFamily="34" charset="-122"/>
                    <a:cs typeface="Times New Roman" pitchFamily="34" charset="-120"/>
                  </a:rPr>
                  <a:t>“第一点”的横坐标满足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符合题意，</a:t>
                </a:r>
                <a:endParaRPr lang="en-US" altLang="zh-CN" sz="1800" dirty="0">
                  <a:solidFill>
                    <a:srgbClr val="003760"/>
                  </a:solidFill>
                </a:endParaRPr>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的解析式为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7" name="QC_6_AS.4_1#d8cb62d76?vaa=1&amp;vcp=1&amp;vop=1&amp;pid=0f93dc320&amp;color=0,55,96&amp;vtp=1&amp;bbb=1&amp;hs=1"/>
              <p:cNvSpPr>
                <a:spLocks noRot="1" noChangeAspect="1" noMove="1" noResize="1" noEditPoints="1" noAdjustHandles="1" noChangeArrowheads="1" noChangeShapeType="1" noTextEdit="1"/>
              </p:cNvSpPr>
              <p:nvPr/>
            </p:nvSpPr>
            <p:spPr>
              <a:xfrm>
                <a:off x="502920" y="2591589"/>
                <a:ext cx="10570464" cy="2053590"/>
              </a:xfrm>
              <a:prstGeom prst="rect">
                <a:avLst/>
              </a:prstGeom>
              <a:blipFill>
                <a:blip r:embed="rId6"/>
                <a:stretch>
                  <a:fillRect l="-1384" b="-41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C_6_EX.8_1#d8cb62d76?vaa=1&amp;vcp=1&amp;vop=1&amp;pid=0f93dc320&amp;color=0,55,96&amp;vtp=1&amp;bbb=1&amp;hb=1"/>
              <p:cNvSpPr/>
              <p:nvPr/>
            </p:nvSpPr>
            <p:spPr>
              <a:xfrm>
                <a:off x="502920" y="4655339"/>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求解析式问题，往往是观察法与待定系数法结合应用，一般先观察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，求出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，借</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助零点或最值点等</a:t>
                </a:r>
                <a:r>
                  <a:rPr lang="en-US" altLang="zh-CN" b="0" i="0" dirty="0">
                    <a:solidFill>
                      <a:srgbClr val="003760"/>
                    </a:solidFill>
                    <a:latin typeface="Times New Roman" pitchFamily="34" charset="0"/>
                    <a:ea typeface="微软雅黑" pitchFamily="34" charset="-122"/>
                    <a:cs typeface="Times New Roman" pitchFamily="34" charset="-120"/>
                  </a:rPr>
                  <a:t>，代入求出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值.</a:t>
                </a:r>
                <a:endParaRPr lang="en-US" altLang="zh-CN" dirty="0">
                  <a:solidFill>
                    <a:srgbClr val="003760"/>
                  </a:solidFill>
                </a:endParaRPr>
              </a:p>
            </p:txBody>
          </p:sp>
        </mc:Choice>
        <mc:Fallback xmlns="">
          <p:sp>
            <p:nvSpPr>
              <p:cNvPr id="9" name="QC_6_EX.8_1#d8cb62d76?vaa=1&amp;vcp=1&amp;vop=1&amp;pid=0f93dc320&amp;color=0,55,96&amp;vtp=1&amp;bbb=1&amp;hb=1"/>
              <p:cNvSpPr>
                <a:spLocks noRot="1" noChangeAspect="1" noMove="1" noResize="1" noEditPoints="1" noAdjustHandles="1" noChangeArrowheads="1" noChangeShapeType="1" noTextEdit="1"/>
              </p:cNvSpPr>
              <p:nvPr/>
            </p:nvSpPr>
            <p:spPr>
              <a:xfrm>
                <a:off x="502920" y="4655339"/>
                <a:ext cx="10570464" cy="770255"/>
              </a:xfrm>
              <a:prstGeom prst="rect">
                <a:avLst/>
              </a:prstGeom>
              <a:blipFill>
                <a:blip r:embed="rId7"/>
                <a:stretch>
                  <a:fillRect l="-1384"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anim calcmode="lin" valueType="num">
                                      <p:cBhvr>
                                        <p:cTn id="35" dur="500" fill="hold"/>
                                        <p:tgtEl>
                                          <p:spTgt spid="5">
                                            <p:bg/>
                                          </p:spTgt>
                                        </p:tgtEl>
                                        <p:attrNameLst>
                                          <p:attrName>ppt_x</p:attrName>
                                        </p:attrNameLst>
                                      </p:cBhvr>
                                      <p:tavLst>
                                        <p:tav tm="0">
                                          <p:val>
                                            <p:strVal val="#ppt_x"/>
                                          </p:val>
                                        </p:tav>
                                        <p:tav tm="100000">
                                          <p:val>
                                            <p:strVal val="#ppt_x"/>
                                          </p:val>
                                        </p:tav>
                                      </p:tavLst>
                                    </p:anim>
                                    <p:anim calcmode="lin" valueType="num">
                                      <p:cBhvr>
                                        <p:cTn id="36" dur="500" fill="hold"/>
                                        <p:tgtEl>
                                          <p:spTgt spid="5">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500"/>
                                        <p:tgtEl>
                                          <p:spTgt spid="5">
                                            <p:txEl>
                                              <p:pRg st="0" end="0"/>
                                            </p:txEl>
                                          </p:spTgt>
                                        </p:tgtEl>
                                      </p:cBhvr>
                                    </p:animEffect>
                                    <p:anim calcmode="lin" valueType="num">
                                      <p:cBhvr>
                                        <p:cTn id="4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9">
                                            <p:bg/>
                                          </p:spTgt>
                                        </p:tgtEl>
                                        <p:attrNameLst>
                                          <p:attrName>style.visibility</p:attrName>
                                        </p:attrNameLst>
                                      </p:cBhvr>
                                      <p:to>
                                        <p:strVal val="visible"/>
                                      </p:to>
                                    </p:set>
                                    <p:animEffect transition="in" filter="fade">
                                      <p:cBhvr>
                                        <p:cTn id="46" dur="500"/>
                                        <p:tgtEl>
                                          <p:spTgt spid="9">
                                            <p:bg/>
                                          </p:spTgt>
                                        </p:tgtEl>
                                      </p:cBhvr>
                                    </p:animEffect>
                                    <p:anim calcmode="lin" valueType="num">
                                      <p:cBhvr>
                                        <p:cTn id="47" dur="500" fill="hold"/>
                                        <p:tgtEl>
                                          <p:spTgt spid="9">
                                            <p:bg/>
                                          </p:spTgt>
                                        </p:tgtEl>
                                        <p:attrNameLst>
                                          <p:attrName>ppt_x</p:attrName>
                                        </p:attrNameLst>
                                      </p:cBhvr>
                                      <p:tavLst>
                                        <p:tav tm="0">
                                          <p:val>
                                            <p:strVal val="#ppt_x"/>
                                          </p:val>
                                        </p:tav>
                                        <p:tav tm="100000">
                                          <p:val>
                                            <p:strVal val="#ppt_x"/>
                                          </p:val>
                                        </p:tav>
                                      </p:tavLst>
                                    </p:anim>
                                    <p:anim calcmode="lin" valueType="num">
                                      <p:cBhvr>
                                        <p:cTn id="48" dur="500" fill="hold"/>
                                        <p:tgtEl>
                                          <p:spTgt spid="9">
                                            <p:bg/>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anim calcmode="lin" valueType="num">
                                      <p:cBhvr>
                                        <p:cTn id="5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9">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anim calcmode="lin" valueType="num">
                                      <p:cBhvr>
                                        <p:cTn id="5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58" dur="5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9"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3b2a6532f?vcp=1&amp;pid=c76b8b942&amp;color=97,97,244&amp;vtp=1&amp;bt=1&amp;bbb=1"/>
              <p:cNvSpPr/>
              <p:nvPr/>
            </p:nvSpPr>
            <p:spPr>
              <a:xfrm>
                <a:off x="502920" y="792000"/>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𝑦</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𝐴</m:t>
                    </m:r>
                    <m:r>
                      <m:rPr>
                        <m:sty m:val="p"/>
                      </m:rPr>
                      <a:rPr lang="en-US" altLang="zh-CN" sz="2000" b="0" i="0">
                        <a:solidFill>
                          <a:srgbClr val="6161F4"/>
                        </a:solidFill>
                        <a:latin typeface="Cambria Math" pitchFamily="34" charset="0"/>
                        <a:ea typeface="Cambria Math" pitchFamily="34" charset="-122"/>
                        <a:cs typeface="Cambria Math" pitchFamily="34" charset="-120"/>
                      </a:rPr>
                      <m:t>sin</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𝜔</m:t>
                    </m:r>
                    <m:r>
                      <a:rPr lang="en-US" altLang="zh-CN" sz="2000" b="0" i="0">
                        <a:solidFill>
                          <a:srgbClr val="6161F4"/>
                        </a:solidFill>
                        <a:latin typeface="Cambria Math" pitchFamily="34" charset="0"/>
                        <a:ea typeface="Cambria Math" pitchFamily="34" charset="-122"/>
                        <a:cs typeface="Cambria Math" pitchFamily="34" charset="-120"/>
                      </a:rPr>
                      <m:t>𝑥</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𝜑</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𝐴</m:t>
                    </m:r>
                    <m:r>
                      <a:rPr lang="en-US" altLang="zh-CN" sz="2000" b="0" i="0">
                        <a:solidFill>
                          <a:srgbClr val="6161F4"/>
                        </a:solidFill>
                        <a:latin typeface="Cambria Math" pitchFamily="34" charset="0"/>
                        <a:ea typeface="Cambria Math" pitchFamily="34" charset="-122"/>
                        <a:cs typeface="Cambria Math" pitchFamily="34" charset="-120"/>
                      </a:rPr>
                      <m:t>≠0,</m:t>
                    </m:r>
                    <m:r>
                      <a:rPr lang="en-US" altLang="zh-CN" sz="2000" b="0" i="0">
                        <a:solidFill>
                          <a:srgbClr val="6161F4"/>
                        </a:solidFill>
                        <a:latin typeface="Cambria Math" pitchFamily="34" charset="0"/>
                        <a:ea typeface="Cambria Math" pitchFamily="34" charset="-122"/>
                        <a:cs typeface="Cambria Math" pitchFamily="34" charset="-120"/>
                      </a:rPr>
                      <m:t>𝜔</m:t>
                    </m:r>
                    <m:r>
                      <a:rPr lang="en-US" altLang="zh-CN" sz="2000" b="0" i="0">
                        <a:solidFill>
                          <a:srgbClr val="6161F4"/>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的性质</a:t>
                </a:r>
                <a:endParaRPr lang="en-US" altLang="zh-CN" sz="2000" dirty="0"/>
              </a:p>
            </p:txBody>
          </p:sp>
        </mc:Choice>
        <mc:Fallback xmlns="">
          <p:sp>
            <p:nvSpPr>
              <p:cNvPr id="2" name="C_5_BD#3b2a6532f?vcp=1&amp;pid=c76b8b942&amp;color=97,97,244&amp;vtp=1&amp;bt=1&amp;bbb=1"/>
              <p:cNvSpPr>
                <a:spLocks noRot="1" noChangeAspect="1" noMove="1" noResize="1" noEditPoints="1" noAdjustHandles="1" noChangeArrowheads="1" noChangeShapeType="1" noTextEdit="1"/>
              </p:cNvSpPr>
              <p:nvPr/>
            </p:nvSpPr>
            <p:spPr>
              <a:xfrm>
                <a:off x="502920" y="792000"/>
                <a:ext cx="10570464" cy="675640"/>
              </a:xfrm>
              <a:prstGeom prst="rect">
                <a:avLst/>
              </a:prstGeom>
              <a:blipFill>
                <a:blip r:embed="rId3"/>
                <a:stretch>
                  <a:fillRect l="-149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8_1#550b0311f?vcp=1&amp;vop=1&amp;pid=3b2a6532f&amp;color=0,55,96&amp;vtp=1&amp;bbb=1&amp;hb=1"/>
              <p:cNvSpPr/>
              <p:nvPr/>
            </p:nvSpPr>
            <p:spPr>
              <a:xfrm>
                <a:off x="502920" y="1183922"/>
                <a:ext cx="10570464" cy="912940"/>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，求：①最小正周期；②奇偶性；③单调区间；④</a:t>
                </a:r>
                <a:r>
                  <a:rPr lang="en-US" altLang="zh-CN" sz="1800" b="0" i="0">
                    <a:solidFill>
                      <a:srgbClr val="003760"/>
                    </a:solidFill>
                    <a:latin typeface="Times New Roman" pitchFamily="34" charset="0"/>
                    <a:ea typeface="微软雅黑" pitchFamily="34" charset="-122"/>
                    <a:cs typeface="Times New Roman" pitchFamily="34" charset="-120"/>
                  </a:rPr>
                  <a:t>最大值与最小值；</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b="0" i="0" dirty="0">
                    <a:solidFill>
                      <a:srgbClr val="003760"/>
                    </a:solidFill>
                    <a:latin typeface="Times New Roman" pitchFamily="34" charset="0"/>
                    <a:ea typeface="微软雅黑" pitchFamily="34" charset="-122"/>
                    <a:cs typeface="Times New Roman" pitchFamily="34" charset="-120"/>
                  </a:rPr>
                  <a:t>图象的对称轴.</a:t>
                </a:r>
                <a:endParaRPr lang="en-US" altLang="zh-CN" dirty="0"/>
              </a:p>
            </p:txBody>
          </p:sp>
        </mc:Choice>
        <mc:Fallback xmlns="">
          <p:sp>
            <p:nvSpPr>
              <p:cNvPr id="3" name="QO_6_BD.8_1#550b0311f?vcp=1&amp;vop=1&amp;pid=3b2a6532f&amp;color=0,55,96&amp;vtp=1&amp;bbb=1&amp;hb=1"/>
              <p:cNvSpPr>
                <a:spLocks noRot="1" noChangeAspect="1" noMove="1" noResize="1" noEditPoints="1" noAdjustHandles="1" noChangeArrowheads="1" noChangeShapeType="1" noTextEdit="1"/>
              </p:cNvSpPr>
              <p:nvPr/>
            </p:nvSpPr>
            <p:spPr>
              <a:xfrm>
                <a:off x="502920" y="1183922"/>
                <a:ext cx="10570464" cy="912940"/>
              </a:xfrm>
              <a:prstGeom prst="rect">
                <a:avLst/>
              </a:prstGeom>
              <a:blipFill>
                <a:blip r:embed="rId4"/>
                <a:stretch>
                  <a:fillRect l="-1384" r="-923" b="-15333"/>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9_1#550b0311f?vcp=1&amp;vop=1&amp;pid=3b2a6532f&amp;color=0,55,96&amp;vtp=1&amp;bt=1&amp;bbb=1&amp;hb=1"/>
              <p:cNvSpPr/>
              <p:nvPr/>
            </p:nvSpPr>
            <p:spPr>
              <a:xfrm>
                <a:off x="502920" y="957090"/>
                <a:ext cx="10570464" cy="419100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①最小正周期：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奇偶性：非奇非偶函数.</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是所求函数的单调递减区间;</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是所求函数的单调递增区间.</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时，函数取最大值2；</a:t>
                </a:r>
                <a:endParaRPr lang="en-US" altLang="zh-CN" sz="1800" dirty="0"/>
              </a:p>
              <a:p>
                <a:pPr latinLnBrk="1">
                  <a:lnSpc>
                    <a:spcPct val="150000"/>
                  </a:lnSpc>
                </a:pPr>
                <a:endParaRPr lang="en-US" altLang="zh-CN" dirty="0"/>
              </a:p>
            </p:txBody>
          </p:sp>
        </mc:Choice>
        <mc:Fallback xmlns="">
          <p:sp>
            <p:nvSpPr>
              <p:cNvPr id="2" name="QO_6_AN.9_1#550b0311f?vcp=1&amp;vop=1&amp;pid=3b2a6532f&amp;color=0,55,96&amp;vtp=1&amp;bt=1&amp;bbb=1&amp;hb=1"/>
              <p:cNvSpPr>
                <a:spLocks noRot="1" noChangeAspect="1" noMove="1" noResize="1" noEditPoints="1" noAdjustHandles="1" noChangeArrowheads="1" noChangeShapeType="1" noTextEdit="1"/>
              </p:cNvSpPr>
              <p:nvPr/>
            </p:nvSpPr>
            <p:spPr>
              <a:xfrm>
                <a:off x="502920" y="957090"/>
                <a:ext cx="10570464" cy="4191000"/>
              </a:xfrm>
              <a:prstGeom prst="rect">
                <a:avLst/>
              </a:prstGeom>
              <a:blipFill>
                <a:blip r:embed="rId3"/>
                <a:stretch>
                  <a:fillRect l="-1384" b="-18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9_1#550b0311f?vcp=1&amp;vop=1&amp;pid=3b2a6532f&amp;color=0,55,96&amp;vtp=1&amp;bt=1&amp;bbb=1&amp;hb=1">
                <a:extLst>
                  <a:ext uri="{FF2B5EF4-FFF2-40B4-BE49-F238E27FC236}">
                    <a16:creationId xmlns:a16="http://schemas.microsoft.com/office/drawing/2014/main" id="{ECD727F9-9AF9-3BFF-0B63-E6C9977B9960}"/>
                  </a:ext>
                </a:extLst>
              </p:cNvPr>
              <p:cNvSpPr/>
              <p:nvPr/>
            </p:nvSpPr>
            <p:spPr>
              <a:xfrm>
                <a:off x="502920" y="1864805"/>
                <a:ext cx="10570464" cy="2305495"/>
              </a:xfrm>
              <a:prstGeom prst="rect">
                <a:avLst/>
              </a:prstGeom>
              <a:noFill/>
              <a:ln/>
            </p:spPr>
            <p:txBody>
              <a:bodyPr wrap="none" lIns="0" tIns="0" rIns="0" bIns="0" rtlCol="0" anchor="t"/>
              <a:lstStyle/>
              <a:p>
                <a:pPr algn="l"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时，函数取最小值0.</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图象的对称轴为直线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所以所求函数图象的对称轴为直线</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AN.9_1#550b0311f?vcp=1&amp;vop=1&amp;pid=3b2a6532f&amp;color=0,55,96&amp;vtp=1&amp;bt=1&amp;bbb=1&amp;hb=1">
                <a:extLst>
                  <a:ext uri="{FF2B5EF4-FFF2-40B4-BE49-F238E27FC236}">
                    <a16:creationId xmlns:a16="http://schemas.microsoft.com/office/drawing/2014/main" id="{ECD727F9-9AF9-3BFF-0B63-E6C9977B9960}"/>
                  </a:ext>
                </a:extLst>
              </p:cNvPr>
              <p:cNvSpPr>
                <a:spLocks noRot="1" noChangeAspect="1" noMove="1" noResize="1" noEditPoints="1" noAdjustHandles="1" noChangeArrowheads="1" noChangeShapeType="1" noTextEdit="1"/>
              </p:cNvSpPr>
              <p:nvPr/>
            </p:nvSpPr>
            <p:spPr>
              <a:xfrm>
                <a:off x="502920" y="1864805"/>
                <a:ext cx="10570464" cy="2305495"/>
              </a:xfrm>
              <a:prstGeom prst="rect">
                <a:avLst/>
              </a:prstGeom>
              <a:blipFill>
                <a:blip r:embed="rId2"/>
                <a:stretch>
                  <a:fillRect b="-343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EX.10_1#550b0311f?vcp=1&amp;vop=1&amp;pid=3b2a6532f&amp;color=0,55,96&amp;vtp=1&amp;bbb=1">
                <a:extLst>
                  <a:ext uri="{FF2B5EF4-FFF2-40B4-BE49-F238E27FC236}">
                    <a16:creationId xmlns:a16="http://schemas.microsoft.com/office/drawing/2014/main" id="{7ED62FFB-EC47-9524-A8B3-DF357CED4C2E}"/>
                  </a:ext>
                </a:extLst>
              </p:cNvPr>
              <p:cNvSpPr/>
              <p:nvPr/>
            </p:nvSpPr>
            <p:spPr>
              <a:xfrm>
                <a:off x="502920" y="4176495"/>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对函数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的图象及性质的充分运用，是解决该类型题的关键.</a:t>
                </a:r>
                <a:endParaRPr lang="en-US" altLang="zh-CN" sz="1800" dirty="0"/>
              </a:p>
            </p:txBody>
          </p:sp>
        </mc:Choice>
        <mc:Fallback xmlns="">
          <p:sp>
            <p:nvSpPr>
              <p:cNvPr id="3" name="QO_6_EX.10_1#550b0311f?vcp=1&amp;vop=1&amp;pid=3b2a6532f&amp;color=0,55,96&amp;vtp=1&amp;bbb=1">
                <a:extLst>
                  <a:ext uri="{FF2B5EF4-FFF2-40B4-BE49-F238E27FC236}">
                    <a16:creationId xmlns:a16="http://schemas.microsoft.com/office/drawing/2014/main" id="{7ED62FFB-EC47-9524-A8B3-DF357CED4C2E}"/>
                  </a:ext>
                </a:extLst>
              </p:cNvPr>
              <p:cNvSpPr>
                <a:spLocks noRot="1" noChangeAspect="1" noMove="1" noResize="1" noEditPoints="1" noAdjustHandles="1" noChangeArrowheads="1" noChangeShapeType="1" noTextEdit="1"/>
              </p:cNvSpPr>
              <p:nvPr/>
            </p:nvSpPr>
            <p:spPr>
              <a:xfrm>
                <a:off x="502920" y="4176495"/>
                <a:ext cx="10570464" cy="360680"/>
              </a:xfrm>
              <a:prstGeom prst="rect">
                <a:avLst/>
              </a:prstGeom>
              <a:blipFill>
                <a:blip r:embed="rId3"/>
                <a:stretch>
                  <a:fillRect b="-40678"/>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1262789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C_4#758405300?vcp=1&amp;pid=66fe3ac18&amp;color=0,55,96&amp;tib=255,255,255&amp;vtp=1&amp;bt=1" descr="preencoded.png"/>
          <p:cNvPicPr>
            <a:picLocks noChangeAspect="1"/>
          </p:cNvPicPr>
          <p:nvPr/>
        </p:nvPicPr>
        <p:blipFill>
          <a:blip r:embed="rId3"/>
          <a:stretch>
            <a:fillRect/>
          </a:stretch>
        </p:blipFill>
        <p:spPr>
          <a:xfrm>
            <a:off x="521208" y="792000"/>
            <a:ext cx="621792" cy="658368"/>
          </a:xfrm>
          <a:prstGeom prst="rect">
            <a:avLst/>
          </a:prstGeom>
        </p:spPr>
      </p:pic>
      <p:sp>
        <p:nvSpPr>
          <p:cNvPr id="3" name="C_4_BD#758405300?vcp=1&amp;pid=66fe3ac18&amp;color=61,88,159&amp;vtp=1&amp;bbb=1"/>
          <p:cNvSpPr/>
          <p:nvPr/>
        </p:nvSpPr>
        <p:spPr>
          <a:xfrm>
            <a:off x="1252728" y="910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mc:AlternateContent xmlns:mc="http://schemas.openxmlformats.org/markup-compatibility/2006" xmlns:a14="http://schemas.microsoft.com/office/drawing/2010/main">
        <mc:Choice Requires="a14">
          <p:sp>
            <p:nvSpPr>
              <p:cNvPr id="4" name="C_5_BD#5fe1b032e?vcp=1&amp;pid=758405300&amp;color=97,97,244&amp;vtp=1&amp;bbb=1"/>
              <p:cNvSpPr/>
              <p:nvPr/>
            </p:nvSpPr>
            <p:spPr>
              <a:xfrm>
                <a:off x="502920" y="1444272"/>
                <a:ext cx="10570464" cy="336423"/>
              </a:xfrm>
              <a:prstGeom prst="rect">
                <a:avLst/>
              </a:prstGeom>
              <a:noFill/>
              <a:ln/>
            </p:spPr>
            <p:txBody>
              <a:bodyPr wrap="none" lIns="0" tIns="0" rIns="0" bIns="0" rtlCol="0" anchor="t"/>
              <a:lstStyle/>
              <a:p>
                <a:pPr algn="l" latinLnBrk="1">
                  <a:lnSpc>
                    <a:spcPts val="2800"/>
                  </a:lnSpc>
                </a:pPr>
                <a:r>
                  <a:rPr lang="en-US" altLang="zh-CN" sz="2000" b="0" i="0" dirty="0">
                    <a:solidFill>
                      <a:srgbClr val="6161F4"/>
                    </a:solidFill>
                    <a:latin typeface="Times New Roman" pitchFamily="34" charset="0"/>
                    <a:ea typeface="微软雅黑" pitchFamily="34" charset="-122"/>
                    <a:cs typeface="Times New Roman" pitchFamily="34" charset="-120"/>
                  </a:rPr>
                  <a:t>易错点1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忽视</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系数的符号致错</a:t>
                </a:r>
                <a:endParaRPr lang="en-US" altLang="zh-CN" sz="2000" dirty="0"/>
              </a:p>
            </p:txBody>
          </p:sp>
        </mc:Choice>
        <mc:Fallback xmlns="">
          <p:sp>
            <p:nvSpPr>
              <p:cNvPr id="4" name="C_5_BD#5fe1b032e?vcp=1&amp;pid=758405300&amp;color=97,97,244&amp;vtp=1&amp;bbb=1"/>
              <p:cNvSpPr>
                <a:spLocks noRot="1" noChangeAspect="1" noMove="1" noResize="1" noEditPoints="1" noAdjustHandles="1" noChangeArrowheads="1" noChangeShapeType="1" noTextEdit="1"/>
              </p:cNvSpPr>
              <p:nvPr/>
            </p:nvSpPr>
            <p:spPr>
              <a:xfrm>
                <a:off x="502920" y="1444272"/>
                <a:ext cx="10570464" cy="336423"/>
              </a:xfrm>
              <a:prstGeom prst="rect">
                <a:avLst/>
              </a:prstGeom>
              <a:blipFill>
                <a:blip r:embed="rId4"/>
                <a:stretch>
                  <a:fillRect l="-1499" t="-16364" b="-4363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11_1#6fbb2c0d1?vcp=1&amp;vop=1&amp;pid=5fe1b032e&amp;color=0,55,96&amp;vtp=1&amp;bbb=1"/>
              <p:cNvSpPr/>
              <p:nvPr/>
            </p:nvSpPr>
            <p:spPr>
              <a:xfrm>
                <a:off x="502920" y="1821525"/>
                <a:ext cx="10570464" cy="444500"/>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的单调递减区间.</a:t>
                </a:r>
                <a:endParaRPr lang="en-US" altLang="zh-CN" sz="1800" dirty="0"/>
              </a:p>
            </p:txBody>
          </p:sp>
        </mc:Choice>
        <mc:Fallback xmlns="">
          <p:sp>
            <p:nvSpPr>
              <p:cNvPr id="5" name="QO_6_BD.11_1#6fbb2c0d1?vcp=1&amp;vop=1&amp;pid=5fe1b032e&amp;color=0,55,96&amp;vtp=1&amp;bbb=1"/>
              <p:cNvSpPr>
                <a:spLocks noRot="1" noChangeAspect="1" noMove="1" noResize="1" noEditPoints="1" noAdjustHandles="1" noChangeArrowheads="1" noChangeShapeType="1" noTextEdit="1"/>
              </p:cNvSpPr>
              <p:nvPr/>
            </p:nvSpPr>
            <p:spPr>
              <a:xfrm>
                <a:off x="502920" y="1821525"/>
                <a:ext cx="10570464" cy="444500"/>
              </a:xfrm>
              <a:prstGeom prst="rect">
                <a:avLst/>
              </a:prstGeom>
              <a:blipFill>
                <a:blip r:embed="rId5"/>
                <a:stretch>
                  <a:fillRect b="-178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S.12_1#6fbb2c0d1?vcp=1&amp;vop=1&amp;pid=5fe1b032e&amp;color=0,55,96&amp;vtp=1&amp;bbb=1"/>
              <p:cNvSpPr/>
              <p:nvPr/>
            </p:nvSpPr>
            <p:spPr>
              <a:xfrm>
                <a:off x="502920" y="2304125"/>
                <a:ext cx="10570464" cy="2516505"/>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【错解】</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25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忽略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的系数为负.</a:t>
                </a:r>
                <a:endParaRPr lang="en-US" altLang="zh-CN" sz="1800" dirty="0"/>
              </a:p>
            </p:txBody>
          </p:sp>
        </mc:Choice>
        <mc:Fallback xmlns="">
          <p:sp>
            <p:nvSpPr>
              <p:cNvPr id="6" name="QO_6_AS.12_1#6fbb2c0d1?vcp=1&amp;vop=1&amp;pid=5fe1b032e&amp;color=0,55,96&amp;vtp=1&amp;bbb=1"/>
              <p:cNvSpPr>
                <a:spLocks noRot="1" noChangeAspect="1" noMove="1" noResize="1" noEditPoints="1" noAdjustHandles="1" noChangeArrowheads="1" noChangeShapeType="1" noTextEdit="1"/>
              </p:cNvSpPr>
              <p:nvPr/>
            </p:nvSpPr>
            <p:spPr>
              <a:xfrm>
                <a:off x="502920" y="2304125"/>
                <a:ext cx="10570464" cy="2516505"/>
              </a:xfrm>
              <a:prstGeom prst="rect">
                <a:avLst/>
              </a:prstGeom>
              <a:blipFill>
                <a:blip r:embed="rId6"/>
                <a:stretch>
                  <a:fillRect l="-577" b="-556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13_1#6fbb2c0d1?vcp=1&amp;vop=1&amp;pid=5fe1b032e&amp;color=0,55,96&amp;vtp=1&amp;bbb=1&amp;hb=1"/>
              <p:cNvSpPr/>
              <p:nvPr/>
            </p:nvSpPr>
            <p:spPr>
              <a:xfrm>
                <a:off x="502920" y="4823742"/>
                <a:ext cx="10570464" cy="1333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【正解】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的单调递减区间即求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的单调递增区间</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函数</a:t>
                </a:r>
              </a:p>
              <a:p>
                <a:pPr latinLnBrk="1">
                  <a:lnSpc>
                    <a:spcPts val="3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的单调递减区间为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6_AN.13_1#6fbb2c0d1?vcp=1&amp;vop=1&amp;pid=5fe1b032e&amp;color=0,55,96&amp;vtp=1&amp;bbb=1&amp;hb=1"/>
              <p:cNvSpPr>
                <a:spLocks noRot="1" noChangeAspect="1" noMove="1" noResize="1" noEditPoints="1" noAdjustHandles="1" noChangeArrowheads="1" noChangeShapeType="1" noTextEdit="1"/>
              </p:cNvSpPr>
              <p:nvPr/>
            </p:nvSpPr>
            <p:spPr>
              <a:xfrm>
                <a:off x="502920" y="4823742"/>
                <a:ext cx="10570464" cy="1333500"/>
              </a:xfrm>
              <a:prstGeom prst="rect">
                <a:avLst/>
              </a:prstGeom>
              <a:blipFill>
                <a:blip r:embed="rId7"/>
                <a:stretch>
                  <a:fillRect l="-1384" r="-288" b="-63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7">
                                            <p:bg/>
                                          </p:spTgt>
                                        </p:tgtEl>
                                        <p:attrNameLst>
                                          <p:attrName>style.visibility</p:attrName>
                                        </p:attrNameLst>
                                      </p:cBhvr>
                                      <p:to>
                                        <p:strVal val="visible"/>
                                      </p:to>
                                    </p:set>
                                    <p:animEffect transition="in" filter="fade">
                                      <p:cBhvr>
                                        <p:cTn id="44" dur="500"/>
                                        <p:tgtEl>
                                          <p:spTgt spid="7">
                                            <p:bg/>
                                          </p:spTgt>
                                        </p:tgtEl>
                                      </p:cBhvr>
                                    </p:animEffect>
                                    <p:anim calcmode="lin" valueType="num">
                                      <p:cBhvr>
                                        <p:cTn id="45" dur="500" fill="hold"/>
                                        <p:tgtEl>
                                          <p:spTgt spid="7">
                                            <p:bg/>
                                          </p:spTgt>
                                        </p:tgtEl>
                                        <p:attrNameLst>
                                          <p:attrName>ppt_x</p:attrName>
                                        </p:attrNameLst>
                                      </p:cBhvr>
                                      <p:tavLst>
                                        <p:tav tm="0">
                                          <p:val>
                                            <p:strVal val="#ppt_x"/>
                                          </p:val>
                                        </p:tav>
                                        <p:tav tm="100000">
                                          <p:val>
                                            <p:strVal val="#ppt_x"/>
                                          </p:val>
                                        </p:tav>
                                      </p:tavLst>
                                    </p:anim>
                                    <p:anim calcmode="lin" valueType="num">
                                      <p:cBhvr>
                                        <p:cTn id="46" dur="500" fill="hold"/>
                                        <p:tgtEl>
                                          <p:spTgt spid="7">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500"/>
                                        <p:tgtEl>
                                          <p:spTgt spid="7">
                                            <p:txEl>
                                              <p:pRg st="0" end="0"/>
                                            </p:txEl>
                                          </p:spTgt>
                                        </p:tgtEl>
                                      </p:cBhvr>
                                    </p:animEffect>
                                    <p:anim calcmode="lin" valueType="num">
                                      <p:cBhvr>
                                        <p:cTn id="5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xEl>
                                              <p:pRg st="1" end="1"/>
                                            </p:txEl>
                                          </p:spTgt>
                                        </p:tgtEl>
                                        <p:attrNameLst>
                                          <p:attrName>style.visibility</p:attrName>
                                        </p:attrNameLst>
                                      </p:cBhvr>
                                      <p:to>
                                        <p:strVal val="visible"/>
                                      </p:to>
                                    </p:set>
                                    <p:animEffect transition="in" filter="fade">
                                      <p:cBhvr>
                                        <p:cTn id="54" dur="500"/>
                                        <p:tgtEl>
                                          <p:spTgt spid="7">
                                            <p:txEl>
                                              <p:pRg st="1" end="1"/>
                                            </p:txEl>
                                          </p:spTgt>
                                        </p:tgtEl>
                                      </p:cBhvr>
                                    </p:animEffect>
                                    <p:anim calcmode="lin" valueType="num">
                                      <p:cBhvr>
                                        <p:cTn id="5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7">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xEl>
                                              <p:pRg st="2" end="2"/>
                                            </p:txEl>
                                          </p:spTgt>
                                        </p:tgtEl>
                                        <p:attrNameLst>
                                          <p:attrName>style.visibility</p:attrName>
                                        </p:attrNameLst>
                                      </p:cBhvr>
                                      <p:to>
                                        <p:strVal val="visible"/>
                                      </p:to>
                                    </p:set>
                                    <p:animEffect transition="in" filter="fade">
                                      <p:cBhvr>
                                        <p:cTn id="59" dur="500"/>
                                        <p:tgtEl>
                                          <p:spTgt spid="7">
                                            <p:txEl>
                                              <p:pRg st="2" end="2"/>
                                            </p:txEl>
                                          </p:spTgt>
                                        </p:tgtEl>
                                      </p:cBhvr>
                                    </p:animEffect>
                                    <p:anim calcmode="lin" valueType="num">
                                      <p:cBhvr>
                                        <p:cTn id="6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61"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P_6_BD#6a1118f22?vcp=1&amp;pid=5fe1b032e&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3179527"/>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6a1118f22?vcp=1&amp;pid=5fe1b032e&amp;color=0,55,96&amp;vtp=1&amp;bt=1&amp;bbb=1&amp;hb=1"/>
              <p:cNvSpPr/>
              <p:nvPr/>
            </p:nvSpPr>
            <p:spPr>
              <a:xfrm>
                <a:off x="502920" y="3147523"/>
                <a:ext cx="10570464" cy="773240"/>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求单调区间时要注意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系数的符号，当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的系数为负数时，函数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的单调区间</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对应于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单调性相反的单调区间.应利用诱导公式将</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的系数转化为正数再求解.</a:t>
                </a:r>
                <a:endParaRPr lang="en-US" altLang="zh-CN" sz="100" dirty="0"/>
              </a:p>
            </p:txBody>
          </p:sp>
        </mc:Choice>
        <mc:Fallback xmlns="">
          <p:sp>
            <p:nvSpPr>
              <p:cNvPr id="3" name="P_6_BD#6a1118f22?vcp=1&amp;pid=5fe1b032e&amp;color=0,55,96&amp;vtp=1&amp;bt=1&amp;bbb=1&amp;hb=1"/>
              <p:cNvSpPr>
                <a:spLocks noRot="1" noChangeAspect="1" noMove="1" noResize="1" noEditPoints="1" noAdjustHandles="1" noChangeArrowheads="1" noChangeShapeType="1" noTextEdit="1"/>
              </p:cNvSpPr>
              <p:nvPr/>
            </p:nvSpPr>
            <p:spPr>
              <a:xfrm>
                <a:off x="502920" y="3147523"/>
                <a:ext cx="10570464" cy="773240"/>
              </a:xfrm>
              <a:prstGeom prst="rect">
                <a:avLst/>
              </a:prstGeom>
              <a:blipFill>
                <a:blip r:embed="rId4"/>
                <a:stretch>
                  <a:fillRect l="-1384" b="-18110"/>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4_1#51844f5a2?vcp=1&amp;vop=1&amp;pid=5fe1b032e&amp;color=0,55,96&amp;mp=1&amp;vtp=1&amp;bt=1&amp;bbb=1"/>
              <p:cNvSpPr/>
              <p:nvPr/>
            </p:nvSpPr>
            <p:spPr>
              <a:xfrm>
                <a:off x="502920" y="1593201"/>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的单调递增区间.</a:t>
                </a:r>
                <a:endParaRPr lang="en-US" altLang="zh-CN" sz="1800" dirty="0"/>
              </a:p>
            </p:txBody>
          </p:sp>
        </mc:Choice>
        <mc:Fallback xmlns="">
          <p:sp>
            <p:nvSpPr>
              <p:cNvPr id="2" name="QO_6_BD.14_1#51844f5a2?vcp=1&amp;vop=1&amp;pid=5fe1b032e&amp;color=0,55,96&amp;mp=1&amp;vtp=1&amp;bt=1&amp;bbb=1"/>
              <p:cNvSpPr>
                <a:spLocks noRot="1" noChangeAspect="1" noMove="1" noResize="1" noEditPoints="1" noAdjustHandles="1" noChangeArrowheads="1" noChangeShapeType="1" noTextEdit="1"/>
              </p:cNvSpPr>
              <p:nvPr/>
            </p:nvSpPr>
            <p:spPr>
              <a:xfrm>
                <a:off x="502920" y="1593201"/>
                <a:ext cx="10570464" cy="525844"/>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5_1#51844f5a2?vcp=1&amp;vop=1&amp;pid=5fe1b032e&amp;color=0,55,96&amp;vtp=1&amp;bbb=1&amp;hb=1"/>
              <p:cNvSpPr/>
              <p:nvPr/>
            </p:nvSpPr>
            <p:spPr>
              <a:xfrm>
                <a:off x="502920" y="2122475"/>
                <a:ext cx="10570464" cy="300342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的单调递增区间即求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a:t>
                </a:r>
              </a:p>
              <a:p>
                <a:pPr latinLnBrk="1">
                  <a:lnSpc>
                    <a:spcPts val="4600"/>
                  </a:lnSpc>
                </a:pPr>
                <a:r>
                  <a:rPr lang="en-US" altLang="zh-CN" sz="1800" b="0" i="0">
                    <a:solidFill>
                      <a:srgbClr val="003760"/>
                    </a:solidFill>
                    <a:latin typeface="Times New Roman" pitchFamily="34" charset="0"/>
                    <a:ea typeface="微软雅黑" pitchFamily="34" charset="-122"/>
                    <a:cs typeface="Times New Roman" pitchFamily="34" charset="-120"/>
                  </a:rPr>
                  <a:t>调递减区间</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15_1#51844f5a2?vcp=1&amp;vop=1&amp;pid=5fe1b032e&amp;color=0,55,96&amp;vtp=1&amp;bbb=1&amp;hb=1"/>
              <p:cNvSpPr>
                <a:spLocks noRot="1" noChangeAspect="1" noMove="1" noResize="1" noEditPoints="1" noAdjustHandles="1" noChangeArrowheads="1" noChangeShapeType="1" noTextEdit="1"/>
              </p:cNvSpPr>
              <p:nvPr/>
            </p:nvSpPr>
            <p:spPr>
              <a:xfrm>
                <a:off x="502920" y="2122475"/>
                <a:ext cx="10570464" cy="3003423"/>
              </a:xfrm>
              <a:prstGeom prst="rect">
                <a:avLst/>
              </a:prstGeom>
              <a:blipFill>
                <a:blip r:embed="rId4"/>
                <a:stretch>
                  <a:fillRect l="-1384" b="-284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5fc5e3883?vcp=1&amp;pid=758405300&amp;color=97,97,244&amp;vtp=1&amp;bt=1&amp;bbb=1"/>
              <p:cNvSpPr/>
              <p:nvPr/>
            </p:nvSpPr>
            <p:spPr>
              <a:xfrm>
                <a:off x="502920" y="792000"/>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不理解“左右平移（相位变换）是对自变量</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而言的”而致错</a:t>
                </a:r>
                <a:endParaRPr lang="en-US" altLang="zh-CN" sz="2000" dirty="0">
                  <a:solidFill>
                    <a:srgbClr val="6161F4"/>
                  </a:solidFill>
                </a:endParaRPr>
              </a:p>
            </p:txBody>
          </p:sp>
        </mc:Choice>
        <mc:Fallback xmlns="">
          <p:sp>
            <p:nvSpPr>
              <p:cNvPr id="2" name="C_5_BD#5fc5e3883?vcp=1&amp;pid=758405300&amp;color=97,97,244&amp;vtp=1&amp;bt=1&amp;bbb=1"/>
              <p:cNvSpPr>
                <a:spLocks noRot="1" noChangeAspect="1" noMove="1" noResize="1" noEditPoints="1" noAdjustHandles="1" noChangeArrowheads="1" noChangeShapeType="1" noTextEdit="1"/>
              </p:cNvSpPr>
              <p:nvPr/>
            </p:nvSpPr>
            <p:spPr>
              <a:xfrm>
                <a:off x="502920" y="792000"/>
                <a:ext cx="10570464" cy="675640"/>
              </a:xfrm>
              <a:prstGeom prst="rect">
                <a:avLst/>
              </a:prstGeom>
              <a:blipFill>
                <a:blip r:embed="rId3"/>
                <a:stretch>
                  <a:fillRect l="-149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C_6_BD.16_1#fbf08d5a4?vaa=1&amp;vcp=1&amp;vop=1&amp;pid=5fc5e3883&amp;color=0,55,96&amp;vtp=1&amp;bbb=1"/>
              <p:cNvSpPr/>
              <p:nvPr/>
            </p:nvSpPr>
            <p:spPr>
              <a:xfrm>
                <a:off x="502920" y="1183922"/>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为了得到函数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的图象，只需将函数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的图象上所有的点(</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6_1#fbf08d5a4?vaa=1&amp;vcp=1&amp;vop=1&amp;pid=5fc5e3883&amp;color=0,55,96&amp;vtp=1&amp;bbb=1"/>
              <p:cNvSpPr>
                <a:spLocks noRot="1" noChangeAspect="1" noMove="1" noResize="1" noEditPoints="1" noAdjustHandles="1" noChangeArrowheads="1" noChangeShapeType="1" noTextEdit="1"/>
              </p:cNvSpPr>
              <p:nvPr/>
            </p:nvSpPr>
            <p:spPr>
              <a:xfrm>
                <a:off x="502920" y="1183922"/>
                <a:ext cx="10570464" cy="501015"/>
              </a:xfrm>
              <a:prstGeom prst="rect">
                <a:avLst/>
              </a:prstGeom>
              <a:blipFill>
                <a:blip r:embed="rId4"/>
                <a:stretch>
                  <a:fillRect l="-1384" b="-17073"/>
                </a:stretch>
              </a:blipFill>
              <a:ln/>
            </p:spPr>
            <p:txBody>
              <a:bodyPr/>
              <a:lstStyle/>
              <a:p>
                <a:r>
                  <a:rPr lang="zh-CN" altLang="en-US">
                    <a:noFill/>
                  </a:rPr>
                  <a:t> </a:t>
                </a:r>
              </a:p>
            </p:txBody>
          </p:sp>
        </mc:Fallback>
      </mc:AlternateContent>
      <p:sp>
        <p:nvSpPr>
          <p:cNvPr id="4" name="QC_6_AN.18_1#fbf08d5a4.bracket?vaa=1&amp;vcp=1&amp;vop=1&amp;pid=5fc5e3883&amp;color=0,55,96&amp;vpa=2&amp;vtp=1"/>
          <p:cNvSpPr/>
          <p:nvPr/>
        </p:nvSpPr>
        <p:spPr>
          <a:xfrm>
            <a:off x="8960612" y="134603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6_2#fbf08d5a4.choices?vaa=1&amp;vcp=1&amp;vop=1&amp;pid=5fc5e3883&amp;color=0,55,96&amp;vtp=1&amp;bbb=1&amp;hb=1"/>
              <p:cNvSpPr/>
              <p:nvPr/>
            </p:nvSpPr>
            <p:spPr>
              <a:xfrm>
                <a:off x="502920" y="1690207"/>
                <a:ext cx="10570464" cy="1050290"/>
              </a:xfrm>
              <a:prstGeom prst="rect">
                <a:avLst/>
              </a:prstGeom>
              <a:noFill/>
              <a:ln/>
            </p:spPr>
            <p:txBody>
              <a:bodyPr wrap="none" lIns="0" tIns="0" rIns="0" bIns="0" rtlCol="0" anchor="t"/>
              <a:lstStyle/>
              <a:p>
                <a:pPr latinLnBrk="1">
                  <a:lnSpc>
                    <a:spcPts val="4400"/>
                  </a:lnSpc>
                  <a:tabLst>
                    <a:tab pos="3090291" algn="l"/>
                    <a:tab pos="6155182" algn="l"/>
                    <a:tab pos="92962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a:solidFill>
                      <a:srgbClr val="003760"/>
                    </a:solidFill>
                    <a:latin typeface="Times New Roman" pitchFamily="34" charset="0"/>
                    <a:ea typeface="微软雅黑" pitchFamily="34" charset="-122"/>
                    <a:cs typeface="Times New Roman" pitchFamily="34" charset="-120"/>
                  </a:rPr>
                  <a:t>个单位</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a:solidFill>
                      <a:srgbClr val="003760"/>
                    </a:solidFill>
                    <a:latin typeface="Times New Roman" pitchFamily="34" charset="0"/>
                    <a:ea typeface="微软雅黑" pitchFamily="34" charset="-122"/>
                    <a:cs typeface="Times New Roman" pitchFamily="34" charset="-120"/>
                  </a:rPr>
                  <a:t>个单位</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个单位</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向右平移</a:t>
                </a:r>
              </a:p>
              <a:p>
                <a:pPr latinLnBrk="1">
                  <a:lnSpc>
                    <a:spcPts val="4200"/>
                  </a:lnSpc>
                  <a:tabLst>
                    <a:tab pos="3090291" algn="l"/>
                    <a:tab pos="6155182" algn="l"/>
                    <a:tab pos="9296273" algn="l"/>
                  </a:tabLst>
                </a:pP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个单位</a:t>
                </a:r>
                <a:endParaRPr lang="en-US" altLang="zh-CN" dirty="0">
                  <a:solidFill>
                    <a:srgbClr val="003760"/>
                  </a:solidFill>
                </a:endParaRPr>
              </a:p>
            </p:txBody>
          </p:sp>
        </mc:Choice>
        <mc:Fallback xmlns="">
          <p:sp>
            <p:nvSpPr>
              <p:cNvPr id="5" name="QC_6_BD.16_2#fbf08d5a4.choices?vaa=1&amp;vcp=1&amp;vop=1&amp;pid=5fc5e3883&amp;color=0,55,96&amp;vtp=1&amp;bbb=1&amp;hb=1"/>
              <p:cNvSpPr>
                <a:spLocks noRot="1" noChangeAspect="1" noMove="1" noResize="1" noEditPoints="1" noAdjustHandles="1" noChangeArrowheads="1" noChangeShapeType="1" noTextEdit="1"/>
              </p:cNvSpPr>
              <p:nvPr/>
            </p:nvSpPr>
            <p:spPr>
              <a:xfrm>
                <a:off x="502920" y="1690207"/>
                <a:ext cx="10570464" cy="1050290"/>
              </a:xfrm>
              <a:prstGeom prst="rect">
                <a:avLst/>
              </a:prstGeom>
              <a:blipFill>
                <a:blip r:embed="rId5"/>
                <a:stretch>
                  <a:fillRect l="-1384" r="-1211" b="-751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7_1#fbf08d5a4?vaa=1&amp;vcp=1&amp;vop=1&amp;pid=5fc5e3883&amp;color=0,55,96&amp;vtp=1&amp;bbb=1"/>
              <p:cNvSpPr/>
              <p:nvPr/>
            </p:nvSpPr>
            <p:spPr>
              <a:xfrm>
                <a:off x="502920" y="2743481"/>
                <a:ext cx="10570464" cy="2586990"/>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【错解】</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为了得到函数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的图象，只需将函数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的图象上所有的点向右平移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个单位.故选B.</a:t>
                </a:r>
                <a:endParaRPr lang="en-US" altLang="zh-CN" sz="1800" dirty="0">
                  <a:solidFill>
                    <a:srgbClr val="003760"/>
                  </a:solidFill>
                </a:endParaRPr>
              </a:p>
              <a:p>
                <a:pPr latinLnBrk="1">
                  <a:lnSpc>
                    <a:spcPts val="33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错因分析】</a:t>
                </a:r>
                <a:r>
                  <a:rPr lang="en-US" altLang="zh-CN" sz="1800" b="0" i="0" dirty="0">
                    <a:solidFill>
                      <a:srgbClr val="003760"/>
                    </a:solidFill>
                    <a:latin typeface="Times New Roman" pitchFamily="34" charset="0"/>
                    <a:ea typeface="微软雅黑" pitchFamily="34" charset="-122"/>
                    <a:cs typeface="Times New Roman" pitchFamily="34" charset="-120"/>
                  </a:rPr>
                  <a:t>忽略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的系数，不理解变换仅对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而言.</a:t>
                </a:r>
                <a:endParaRPr lang="en-US" altLang="zh-CN" sz="1800" dirty="0">
                  <a:solidFill>
                    <a:srgbClr val="003760"/>
                  </a:solidFill>
                </a:endParaRPr>
              </a:p>
              <a:p>
                <a:pPr latinLnBrk="1">
                  <a:lnSpc>
                    <a:spcPts val="44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正解】</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为了得到函数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的图象，只需将函数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的图象上所有的点向右平移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个单位.故选D.</a:t>
                </a:r>
                <a:endParaRPr lang="en-US" altLang="zh-CN" sz="1800" dirty="0">
                  <a:solidFill>
                    <a:srgbClr val="003760"/>
                  </a:solidFill>
                </a:endParaRPr>
              </a:p>
            </p:txBody>
          </p:sp>
        </mc:Choice>
        <mc:Fallback xmlns="">
          <p:sp>
            <p:nvSpPr>
              <p:cNvPr id="6" name="QC_6_AS.17_1#fbf08d5a4?vaa=1&amp;vcp=1&amp;vop=1&amp;pid=5fc5e3883&amp;color=0,55,96&amp;vtp=1&amp;bbb=1"/>
              <p:cNvSpPr>
                <a:spLocks noRot="1" noChangeAspect="1" noMove="1" noResize="1" noEditPoints="1" noAdjustHandles="1" noChangeArrowheads="1" noChangeShapeType="1" noTextEdit="1"/>
              </p:cNvSpPr>
              <p:nvPr/>
            </p:nvSpPr>
            <p:spPr>
              <a:xfrm>
                <a:off x="502920" y="2743481"/>
                <a:ext cx="10570464" cy="2586990"/>
              </a:xfrm>
              <a:prstGeom prst="rect">
                <a:avLst/>
              </a:prstGeom>
              <a:blipFill>
                <a:blip r:embed="rId6"/>
                <a:stretch>
                  <a:fillRect l="-577" r="-1961" b="-33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P_6_BD#cc7e9249a?vcp=1&amp;pid=5fc5e3883&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8667" y="3110915"/>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cc7e9249a?vcp=1&amp;pid=5fc5e3883&amp;color=0,55,96&amp;vtp=1&amp;bt=1&amp;bbb=1&amp;hb=1"/>
              <p:cNvSpPr/>
              <p:nvPr/>
            </p:nvSpPr>
            <p:spPr>
              <a:xfrm>
                <a:off x="502920" y="3078911"/>
                <a:ext cx="10570464" cy="838200"/>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用</a:t>
                </a:r>
                <a:r>
                  <a:rPr lang="en-US" altLang="zh-CN" sz="1800" b="0" i="0" dirty="0">
                    <a:solidFill>
                      <a:srgbClr val="003760"/>
                    </a:solidFill>
                    <a:latin typeface="Times New Roman" pitchFamily="34" charset="0"/>
                    <a:ea typeface="微软雅黑" pitchFamily="34" charset="-122"/>
                    <a:cs typeface="Times New Roman" pitchFamily="34" charset="-120"/>
                  </a:rPr>
                  <a:t>“变换法”作函数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的图象时，“先平移后伸缩”，平移</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“先伸缩</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后平移</a:t>
                </a:r>
                <a:r>
                  <a:rPr lang="en-US" altLang="zh-CN" b="0" i="0" dirty="0">
                    <a:solidFill>
                      <a:srgbClr val="003760"/>
                    </a:solidFill>
                    <a:latin typeface="Times New Roman" pitchFamily="34" charset="0"/>
                    <a:ea typeface="微软雅黑" pitchFamily="34" charset="-122"/>
                    <a:cs typeface="Times New Roman" pitchFamily="34" charset="-120"/>
                  </a:rPr>
                  <a:t>”，平移</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𝜑</m:t>
                        </m:r>
                      </m:num>
                      <m:den>
                        <m:r>
                          <a:rPr lang="en-US" altLang="zh-CN" b="0" i="0">
                            <a:solidFill>
                              <a:srgbClr val="003760"/>
                            </a:solidFill>
                            <a:latin typeface="Cambria Math" pitchFamily="34" charset="0"/>
                            <a:ea typeface="Cambria Math" pitchFamily="34" charset="-122"/>
                            <a:cs typeface="Cambria Math" pitchFamily="34" charset="-120"/>
                          </a:rPr>
                          <m:t>𝜔</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个单位.无论哪种变换，记住每一个变换总是对自变量</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而言的.</a:t>
                </a:r>
                <a:endParaRPr lang="en-US" altLang="zh-CN" sz="100" dirty="0"/>
              </a:p>
            </p:txBody>
          </p:sp>
        </mc:Choice>
        <mc:Fallback xmlns="">
          <p:sp>
            <p:nvSpPr>
              <p:cNvPr id="3" name="P_6_BD#cc7e9249a?vcp=1&amp;pid=5fc5e3883&amp;color=0,55,96&amp;vtp=1&amp;bt=1&amp;bbb=1&amp;hb=1"/>
              <p:cNvSpPr>
                <a:spLocks noRot="1" noChangeAspect="1" noMove="1" noResize="1" noEditPoints="1" noAdjustHandles="1" noChangeArrowheads="1" noChangeShapeType="1" noTextEdit="1"/>
              </p:cNvSpPr>
              <p:nvPr/>
            </p:nvSpPr>
            <p:spPr>
              <a:xfrm>
                <a:off x="502920" y="3078911"/>
                <a:ext cx="10570464" cy="838200"/>
              </a:xfrm>
              <a:prstGeom prst="rect">
                <a:avLst/>
              </a:prstGeom>
              <a:blipFill>
                <a:blip r:embed="rId4"/>
                <a:stretch>
                  <a:fillRect l="-1384" r="-1096" b="-9420"/>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0_1#75f4ef1be?vaa=1&amp;vcp=1&amp;vop=1&amp;pid=5fc5e3883&amp;color=0,55,96&amp;mp=1&amp;vtp=1&amp;bt=1&amp;bbb=1"/>
              <p:cNvSpPr/>
              <p:nvPr/>
            </p:nvSpPr>
            <p:spPr>
              <a:xfrm>
                <a:off x="502920" y="2501537"/>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个单位后，</a:t>
                </a:r>
                <a:r>
                  <a:rPr lang="en-US" altLang="zh-CN" sz="1800" b="0" i="0">
                    <a:solidFill>
                      <a:srgbClr val="003760"/>
                    </a:solidFill>
                    <a:latin typeface="Times New Roman" pitchFamily="34" charset="0"/>
                    <a:ea typeface="微软雅黑" pitchFamily="34" charset="-122"/>
                    <a:cs typeface="Times New Roman" pitchFamily="34" charset="-120"/>
                  </a:rPr>
                  <a:t>所得图象的解析式是(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20_1#75f4ef1be?vaa=1&amp;vcp=1&amp;vop=1&amp;pid=5fc5e3883&amp;color=0,55,96&amp;mp=1&amp;vtp=1&amp;bt=1&amp;bbb=1"/>
              <p:cNvSpPr>
                <a:spLocks noRot="1" noChangeAspect="1" noMove="1" noResize="1" noEditPoints="1" noAdjustHandles="1" noChangeArrowheads="1" noChangeShapeType="1" noTextEdit="1"/>
              </p:cNvSpPr>
              <p:nvPr/>
            </p:nvSpPr>
            <p:spPr>
              <a:xfrm>
                <a:off x="502920" y="2501537"/>
                <a:ext cx="10570464" cy="501015"/>
              </a:xfrm>
              <a:prstGeom prst="rect">
                <a:avLst/>
              </a:prstGeom>
              <a:blipFill>
                <a:blip r:embed="rId3"/>
                <a:stretch>
                  <a:fillRect l="-1384" b="-15663"/>
                </a:stretch>
              </a:blipFill>
              <a:ln/>
            </p:spPr>
            <p:txBody>
              <a:bodyPr/>
              <a:lstStyle/>
              <a:p>
                <a:r>
                  <a:rPr lang="zh-CN" altLang="en-US">
                    <a:noFill/>
                  </a:rPr>
                  <a:t> </a:t>
                </a:r>
              </a:p>
            </p:txBody>
          </p:sp>
        </mc:Fallback>
      </mc:AlternateContent>
      <p:sp>
        <p:nvSpPr>
          <p:cNvPr id="3" name="QC_6_AN.22_1#75f4ef1be.bracket?vaa=1&amp;vcp=1&amp;vop=1&amp;pid=5fc5e3883&amp;color=0,55,96&amp;mp=1&amp;vpa=3&amp;vtp=1"/>
          <p:cNvSpPr/>
          <p:nvPr/>
        </p:nvSpPr>
        <p:spPr>
          <a:xfrm>
            <a:off x="7711504" y="266085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20_2#75f4ef1be.choices?vaa=1&amp;vcp=1&amp;vop=1&amp;pid=5fc5e3883&amp;color=0,55,96&amp;vtp=1&amp;bbb=1&amp;hb=1"/>
              <p:cNvSpPr/>
              <p:nvPr/>
            </p:nvSpPr>
            <p:spPr>
              <a:xfrm>
                <a:off x="502920" y="3013918"/>
                <a:ext cx="10570464" cy="1050163"/>
              </a:xfrm>
              <a:prstGeom prst="rect">
                <a:avLst/>
              </a:prstGeom>
              <a:noFill/>
              <a:ln/>
            </p:spPr>
            <p:txBody>
              <a:bodyPr wrap="none" lIns="0" tIns="0" rIns="0" bIns="0" rtlCol="0" anchor="t"/>
              <a:lstStyle/>
              <a:p>
                <a:pPr latinLnBrk="1">
                  <a:lnSpc>
                    <a:spcPts val="4400"/>
                  </a:lnSpc>
                  <a:tabLst>
                    <a:tab pos="3068066" algn="l"/>
                    <a:tab pos="6110732" algn="l"/>
                    <a:tab pos="91533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p>
              <a:p>
                <a:pPr latinLnBrk="1">
                  <a:lnSpc>
                    <a:spcPts val="4200"/>
                  </a:lnSpc>
                  <a:tabLst>
                    <a:tab pos="3068066" algn="l"/>
                    <a:tab pos="6110732" algn="l"/>
                    <a:tab pos="9153398" algn="l"/>
                  </a:tabLst>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4" name="QC_6_BD.20_2#75f4ef1be.choices?vaa=1&amp;vcp=1&amp;vop=1&amp;pid=5fc5e3883&amp;color=0,55,96&amp;vtp=1&amp;bbb=1&amp;hb=1"/>
              <p:cNvSpPr>
                <a:spLocks noRot="1" noChangeAspect="1" noMove="1" noResize="1" noEditPoints="1" noAdjustHandles="1" noChangeArrowheads="1" noChangeShapeType="1" noTextEdit="1"/>
              </p:cNvSpPr>
              <p:nvPr/>
            </p:nvSpPr>
            <p:spPr>
              <a:xfrm>
                <a:off x="502920" y="3013918"/>
                <a:ext cx="10570464" cy="1050163"/>
              </a:xfrm>
              <a:prstGeom prst="rect">
                <a:avLst/>
              </a:prstGeom>
              <a:blipFill>
                <a:blip r:embed="rId4"/>
                <a:stretch>
                  <a:fillRect l="-1384" b="-462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1_1#75f4ef1be?vaa=1&amp;vcp=1&amp;vop=1&amp;pid=5fc5e3883&amp;color=0,55,96&amp;vtp=1&amp;bbb=1"/>
              <p:cNvSpPr/>
              <p:nvPr/>
            </p:nvSpPr>
            <p:spPr>
              <a:xfrm>
                <a:off x="502920" y="4067573"/>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个单位后,得到的图象解析式为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21_1#75f4ef1be?vaa=1&amp;vcp=1&amp;vop=1&amp;pid=5fc5e3883&amp;color=0,55,96&amp;vtp=1&amp;bbb=1"/>
              <p:cNvSpPr>
                <a:spLocks noRot="1" noChangeAspect="1" noMove="1" noResize="1" noEditPoints="1" noAdjustHandles="1" noChangeArrowheads="1" noChangeShapeType="1" noTextEdit="1"/>
              </p:cNvSpPr>
              <p:nvPr/>
            </p:nvSpPr>
            <p:spPr>
              <a:xfrm>
                <a:off x="502920" y="4067573"/>
                <a:ext cx="10570464" cy="501015"/>
              </a:xfrm>
              <a:prstGeom prst="rect">
                <a:avLst/>
              </a:prstGeom>
              <a:blipFill>
                <a:blip r:embed="rId5"/>
                <a:stretch>
                  <a:fillRect l="-1384" b="-170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770889e31.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770889e31.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第七章</a:t>
            </a:r>
            <a:endParaRPr lang="en-US" altLang="zh-CN" sz="5400" dirty="0"/>
          </a:p>
        </p:txBody>
      </p:sp>
      <p:sp>
        <p:nvSpPr>
          <p:cNvPr id="4" name="C_1_BD#770889e31.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4_1#91ccaba05?vaa=1&amp;vcp=1&amp;vop=1&amp;pid=5fc5e3883&amp;color=0,55,96&amp;vtp=1&amp;bt=1&amp;bbb=1&amp;hb=1"/>
              <p:cNvSpPr/>
              <p:nvPr/>
            </p:nvSpPr>
            <p:spPr>
              <a:xfrm>
                <a:off x="502920" y="2008524"/>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轴向左平移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个单位后，得到一个偶函数的图象，则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的一个可能取</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24_1#91ccaba05?vaa=1&amp;vcp=1&amp;vop=1&amp;pid=5fc5e3883&amp;color=0,55,96&amp;vtp=1&amp;bt=1&amp;bbb=1&amp;hb=1"/>
              <p:cNvSpPr>
                <a:spLocks noRot="1" noChangeAspect="1" noMove="1" noResize="1" noEditPoints="1" noAdjustHandles="1" noChangeArrowheads="1" noChangeShapeType="1" noTextEdit="1"/>
              </p:cNvSpPr>
              <p:nvPr/>
            </p:nvSpPr>
            <p:spPr>
              <a:xfrm>
                <a:off x="502920" y="2008524"/>
                <a:ext cx="10570464" cy="909955"/>
              </a:xfrm>
              <a:prstGeom prst="rect">
                <a:avLst/>
              </a:prstGeom>
              <a:blipFill>
                <a:blip r:embed="rId3"/>
                <a:stretch>
                  <a:fillRect l="-1384" r="-1096" b="-15333"/>
                </a:stretch>
              </a:blipFill>
              <a:ln/>
            </p:spPr>
            <p:txBody>
              <a:bodyPr/>
              <a:lstStyle/>
              <a:p>
                <a:r>
                  <a:rPr lang="zh-CN" altLang="en-US">
                    <a:noFill/>
                  </a:rPr>
                  <a:t> </a:t>
                </a:r>
              </a:p>
            </p:txBody>
          </p:sp>
        </mc:Fallback>
      </mc:AlternateContent>
      <p:sp>
        <p:nvSpPr>
          <p:cNvPr id="3" name="QC_6_AN.26_1#91ccaba05.bracket?vaa=1&amp;vcp=1&amp;vop=1&amp;pid=5fc5e3883&amp;color=0,55,96&amp;vpa=4&amp;vtp=1"/>
          <p:cNvSpPr/>
          <p:nvPr/>
        </p:nvSpPr>
        <p:spPr>
          <a:xfrm>
            <a:off x="1122045" y="263736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24_2#91ccaba05.choices?vaa=1&amp;vcp=1&amp;vop=1&amp;pid=5fc5e3883&amp;color=0,55,96&amp;vtp=1&amp;bbb=1"/>
              <p:cNvSpPr/>
              <p:nvPr/>
            </p:nvSpPr>
            <p:spPr>
              <a:xfrm>
                <a:off x="502920" y="2918795"/>
                <a:ext cx="10570464" cy="525653"/>
              </a:xfrm>
              <a:prstGeom prst="rect">
                <a:avLst/>
              </a:prstGeom>
              <a:noFill/>
              <a:ln/>
            </p:spPr>
            <p:txBody>
              <a:bodyPr wrap="none" lIns="0" tIns="0" rIns="0" bIns="0" rtlCol="0" anchor="t"/>
              <a:lstStyle/>
              <a:p>
                <a:pPr latinLnBrk="1">
                  <a:lnSpc>
                    <a:spcPts val="4500"/>
                  </a:lnSpc>
                  <a:tabLst>
                    <a:tab pos="2734691" algn="l"/>
                    <a:tab pos="5342382" algn="l"/>
                    <a:tab pos="7950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4_2#91ccaba05.choices?vaa=1&amp;vcp=1&amp;vop=1&amp;pid=5fc5e3883&amp;color=0,55,96&amp;vtp=1&amp;bbb=1"/>
              <p:cNvSpPr>
                <a:spLocks noRot="1" noChangeAspect="1" noMove="1" noResize="1" noEditPoints="1" noAdjustHandles="1" noChangeArrowheads="1" noChangeShapeType="1" noTextEdit="1"/>
              </p:cNvSpPr>
              <p:nvPr/>
            </p:nvSpPr>
            <p:spPr>
              <a:xfrm>
                <a:off x="502920" y="2918795"/>
                <a:ext cx="10570464" cy="525653"/>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5_1#91ccaba05?vaa=1&amp;vcp=1&amp;vop=1&amp;pid=5fc5e3883&amp;color=0,55,96&amp;vtp=1&amp;bbb=1&amp;hb=1"/>
              <p:cNvSpPr/>
              <p:nvPr/>
            </p:nvSpPr>
            <p:spPr>
              <a:xfrm>
                <a:off x="502920" y="3457084"/>
                <a:ext cx="10570464" cy="1608646"/>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轴向左平移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个单位后</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的一个可能取值为</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25_1#91ccaba05?vaa=1&amp;vcp=1&amp;vop=1&amp;pid=5fc5e3883&amp;color=0,55,96&amp;vtp=1&amp;bbb=1&amp;hb=1"/>
              <p:cNvSpPr>
                <a:spLocks noRot="1" noChangeAspect="1" noMove="1" noResize="1" noEditPoints="1" noAdjustHandles="1" noChangeArrowheads="1" noChangeShapeType="1" noTextEdit="1"/>
              </p:cNvSpPr>
              <p:nvPr/>
            </p:nvSpPr>
            <p:spPr>
              <a:xfrm>
                <a:off x="502920" y="3457084"/>
                <a:ext cx="10570464" cy="1608646"/>
              </a:xfrm>
              <a:prstGeom prst="rect">
                <a:avLst/>
              </a:prstGeom>
              <a:blipFill>
                <a:blip r:embed="rId5"/>
                <a:stretch>
                  <a:fillRect l="-1384" b="-53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C_4#7ddfad7fb?vcp=1&amp;pid=66fe3ac18&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7ddfad7fb?vcp=1&amp;pid=66fe3ac18&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mc:AlternateContent xmlns:mc="http://schemas.openxmlformats.org/markup-compatibility/2006" xmlns:a14="http://schemas.microsoft.com/office/drawing/2010/main">
        <mc:Choice Requires="a14">
          <p:sp>
            <p:nvSpPr>
              <p:cNvPr id="4" name="C_5_BD#818d1bd1d?vcp=1&amp;pid=7ddfad7fb&amp;color=97,97,244&amp;vtp=1&amp;bbb=1"/>
              <p:cNvSpPr/>
              <p:nvPr/>
            </p:nvSpPr>
            <p:spPr>
              <a:xfrm>
                <a:off x="502920" y="1342672"/>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利用“五点法”作函数</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𝑦</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𝐴</m:t>
                    </m:r>
                    <m:r>
                      <m:rPr>
                        <m:sty m:val="p"/>
                      </m:rPr>
                      <a:rPr lang="en-US" altLang="zh-CN" sz="2000" b="0" i="0">
                        <a:solidFill>
                          <a:srgbClr val="6161F4"/>
                        </a:solidFill>
                        <a:latin typeface="Cambria Math" pitchFamily="34" charset="0"/>
                        <a:ea typeface="Cambria Math" pitchFamily="34" charset="-122"/>
                        <a:cs typeface="Cambria Math" pitchFamily="34" charset="-120"/>
                      </a:rPr>
                      <m:t>sin</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𝜔</m:t>
                    </m:r>
                    <m:r>
                      <a:rPr lang="en-US" altLang="zh-CN" sz="2000" b="0" i="0">
                        <a:solidFill>
                          <a:srgbClr val="6161F4"/>
                        </a:solidFill>
                        <a:latin typeface="Cambria Math" pitchFamily="34" charset="0"/>
                        <a:ea typeface="Cambria Math" pitchFamily="34" charset="-122"/>
                        <a:cs typeface="Cambria Math" pitchFamily="34" charset="-120"/>
                      </a:rPr>
                      <m:t>𝑥</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𝜑</m:t>
                    </m:r>
                    <m:r>
                      <a:rPr lang="en-US" altLang="zh-CN" sz="2000" b="0" i="0">
                        <a:solidFill>
                          <a:srgbClr val="6161F4"/>
                        </a:solidFill>
                        <a:latin typeface="Cambria Math" pitchFamily="34" charset="0"/>
                        <a:ea typeface="Cambria Math" pitchFamily="34" charset="-122"/>
                        <a:cs typeface="Cambria Math" pitchFamily="34" charset="-120"/>
                      </a:rPr>
                      <m:t>)</m:t>
                    </m:r>
                  </m:oMath>
                </a14:m>
                <a:r>
                  <a:rPr lang="en-US" altLang="zh-CN" sz="2000" b="0" i="0" dirty="0">
                    <a:solidFill>
                      <a:srgbClr val="6161F4"/>
                    </a:solidFill>
                    <a:latin typeface="Times New Roman" pitchFamily="34" charset="0"/>
                    <a:ea typeface="微软雅黑" pitchFamily="34" charset="-122"/>
                    <a:cs typeface="Times New Roman" pitchFamily="34" charset="-120"/>
                  </a:rPr>
                  <a:t>在某区间</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𝑎</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𝑏</m:t>
                    </m:r>
                    <m:r>
                      <a:rPr lang="en-US" altLang="zh-CN" sz="2000" b="0" i="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上的图象</a:t>
                </a:r>
                <a:endParaRPr lang="en-US" altLang="zh-CN" sz="2000" dirty="0"/>
              </a:p>
            </p:txBody>
          </p:sp>
        </mc:Choice>
        <mc:Fallback xmlns="">
          <p:sp>
            <p:nvSpPr>
              <p:cNvPr id="4" name="C_5_BD#818d1bd1d?vcp=1&amp;pid=7ddfad7fb&amp;color=97,97,244&amp;vtp=1&amp;bbb=1"/>
              <p:cNvSpPr>
                <a:spLocks noRot="1" noChangeAspect="1" noMove="1" noResize="1" noEditPoints="1" noAdjustHandles="1" noChangeArrowheads="1" noChangeShapeType="1" noTextEdit="1"/>
              </p:cNvSpPr>
              <p:nvPr/>
            </p:nvSpPr>
            <p:spPr>
              <a:xfrm>
                <a:off x="502920" y="1342672"/>
                <a:ext cx="10570464" cy="675640"/>
              </a:xfrm>
              <a:prstGeom prst="rect">
                <a:avLst/>
              </a:prstGeom>
              <a:blipFill>
                <a:blip r:embed="rId4"/>
                <a:stretch>
                  <a:fillRect l="-149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28_1#d510d6134?vcp=1&amp;vop=1&amp;pid=818d1bd1d&amp;color=0,55,96&amp;vtp=1&amp;bbb=1"/>
              <p:cNvSpPr/>
              <p:nvPr/>
            </p:nvSpPr>
            <p:spPr>
              <a:xfrm>
                <a:off x="502920" y="1730022"/>
                <a:ext cx="10570464" cy="500888"/>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，画出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上的图象.</a:t>
                </a:r>
                <a:endParaRPr lang="en-US" altLang="zh-CN" sz="1800" dirty="0"/>
              </a:p>
            </p:txBody>
          </p:sp>
        </mc:Choice>
        <mc:Fallback xmlns="">
          <p:sp>
            <p:nvSpPr>
              <p:cNvPr id="5" name="QO_6_BD.28_1#d510d6134?vcp=1&amp;vop=1&amp;pid=818d1bd1d&amp;color=0,55,96&amp;vtp=1&amp;bbb=1"/>
              <p:cNvSpPr>
                <a:spLocks noRot="1" noChangeAspect="1" noMove="1" noResize="1" noEditPoints="1" noAdjustHandles="1" noChangeArrowheads="1" noChangeShapeType="1" noTextEdit="1"/>
              </p:cNvSpPr>
              <p:nvPr/>
            </p:nvSpPr>
            <p:spPr>
              <a:xfrm>
                <a:off x="502920" y="1730022"/>
                <a:ext cx="10570464" cy="500888"/>
              </a:xfrm>
              <a:prstGeom prst="rect">
                <a:avLst/>
              </a:prstGeom>
              <a:blipFill>
                <a:blip r:embed="rId5"/>
                <a:stretch>
                  <a:fillRect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29_1#d510d6134?vcp=1&amp;vop=1&amp;pid=818d1bd1d&amp;color=0,55,96&amp;vtp=1&amp;bbb=1"/>
              <p:cNvSpPr/>
              <p:nvPr/>
            </p:nvSpPr>
            <p:spPr>
              <a:xfrm>
                <a:off x="502920" y="2236688"/>
                <a:ext cx="10570464" cy="923163"/>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x</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根据</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f</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x</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x</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的特殊值点列表如下：</a:t>
                </a:r>
                <a:endParaRPr lang="en-US" altLang="zh-CN" sz="1800" dirty="0"/>
              </a:p>
            </p:txBody>
          </p:sp>
        </mc:Choice>
        <mc:Fallback xmlns="">
          <p:sp>
            <p:nvSpPr>
              <p:cNvPr id="6" name="QO_6_AN.29_1#d510d6134?vcp=1&amp;vop=1&amp;pid=818d1bd1d&amp;color=0,55,96&amp;vtp=1&amp;bbb=1"/>
              <p:cNvSpPr>
                <a:spLocks noRot="1" noChangeAspect="1" noMove="1" noResize="1" noEditPoints="1" noAdjustHandles="1" noChangeArrowheads="1" noChangeShapeType="1" noTextEdit="1"/>
              </p:cNvSpPr>
              <p:nvPr/>
            </p:nvSpPr>
            <p:spPr>
              <a:xfrm>
                <a:off x="502920" y="2236688"/>
                <a:ext cx="10570464" cy="923163"/>
              </a:xfrm>
              <a:prstGeom prst="rect">
                <a:avLst/>
              </a:prstGeom>
              <a:blipFill>
                <a:blip r:embed="rId6"/>
                <a:stretch>
                  <a:fillRect l="-1384" b="-927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0" name="QO_6_AN.29_2#d510d6134?colgroup=8,7,5,5,4,4,5&amp;vcp=1&amp;vop=1&amp;pid=818d1bd1d&amp;color=0,55,96&amp;vtp=1&amp;bbb=1"/>
              <p:cNvGraphicFramePr>
                <a:graphicFrameLocks noGrp="1"/>
              </p:cNvGraphicFramePr>
              <p:nvPr>
                <p:extLst>
                  <p:ext uri="{D42A27DB-BD31-4B8C-83A1-F6EECF244321}">
                    <p14:modId xmlns:p14="http://schemas.microsoft.com/office/powerpoint/2010/main" val="3667258522"/>
                  </p:ext>
                </p:extLst>
              </p:nvPr>
            </p:nvGraphicFramePr>
            <p:xfrm>
              <a:off x="502920" y="3289137"/>
              <a:ext cx="10497312" cy="1492315"/>
            </p:xfrm>
            <a:graphic>
              <a:graphicData uri="http://schemas.openxmlformats.org/drawingml/2006/table">
                <a:tbl>
                  <a:tblPr/>
                  <a:tblGrid>
                    <a:gridCol w="2057400">
                      <a:extLst>
                        <a:ext uri="{9D8B030D-6E8A-4147-A177-3AD203B41FA5}">
                          <a16:colId xmlns:a16="http://schemas.microsoft.com/office/drawing/2014/main" val="20000"/>
                        </a:ext>
                      </a:extLst>
                    </a:gridCol>
                    <a:gridCol w="1783080">
                      <a:extLst>
                        <a:ext uri="{9D8B030D-6E8A-4147-A177-3AD203B41FA5}">
                          <a16:colId xmlns:a16="http://schemas.microsoft.com/office/drawing/2014/main" val="20001"/>
                        </a:ext>
                      </a:extLst>
                    </a:gridCol>
                    <a:gridCol w="1490472">
                      <a:extLst>
                        <a:ext uri="{9D8B030D-6E8A-4147-A177-3AD203B41FA5}">
                          <a16:colId xmlns:a16="http://schemas.microsoft.com/office/drawing/2014/main" val="20002"/>
                        </a:ext>
                      </a:extLst>
                    </a:gridCol>
                    <a:gridCol w="1453896">
                      <a:extLst>
                        <a:ext uri="{9D8B030D-6E8A-4147-A177-3AD203B41FA5}">
                          <a16:colId xmlns:a16="http://schemas.microsoft.com/office/drawing/2014/main" val="20003"/>
                        </a:ext>
                      </a:extLst>
                    </a:gridCol>
                    <a:gridCol w="1179576">
                      <a:extLst>
                        <a:ext uri="{9D8B030D-6E8A-4147-A177-3AD203B41FA5}">
                          <a16:colId xmlns:a16="http://schemas.microsoft.com/office/drawing/2014/main" val="20004"/>
                        </a:ext>
                      </a:extLst>
                    </a:gridCol>
                    <a:gridCol w="1225296">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tblGrid>
                  <a:tr h="543497">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2</m:t>
                              </m:r>
                              <m:r>
                                <a:rPr lang="en-US" altLang="zh-CN" sz="1800" b="0" i="0" spc="-100">
                                  <a:solidFill>
                                    <a:srgbClr val="003760"/>
                                  </a:solidFill>
                                  <a:latin typeface="Cambria Math" pitchFamily="34" charset="0"/>
                                  <a:ea typeface="Cambria Math" pitchFamily="34" charset="-122"/>
                                  <a:cs typeface="Cambria Math" pitchFamily="34" charset="-120"/>
                                </a:rPr>
                                <m:t>𝑥</m:t>
                              </m:r>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5</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3</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957">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3</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3</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7861">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𝑓</m:t>
                              </m:r>
                              <m:r>
                                <a:rPr lang="en-US" altLang="zh-CN" sz="1800" b="0" i="0" spc="-100">
                                  <a:solidFill>
                                    <a:srgbClr val="003760"/>
                                  </a:solidFill>
                                  <a:latin typeface="Cambria Math" pitchFamily="34" charset="0"/>
                                  <a:ea typeface="Cambria Math" pitchFamily="34" charset="-122"/>
                                  <a:cs typeface="Cambria Math" pitchFamily="34" charset="-120"/>
                                </a:rPr>
                                <m:t>(</m:t>
                              </m:r>
                              <m:r>
                                <a:rPr lang="en-US" altLang="zh-CN" sz="1800" b="0" i="0" spc="-100">
                                  <a:solidFill>
                                    <a:srgbClr val="003760"/>
                                  </a:solidFill>
                                  <a:latin typeface="Cambria Math" pitchFamily="34" charset="0"/>
                                  <a:ea typeface="Cambria Math" pitchFamily="34" charset="-122"/>
                                  <a:cs typeface="Cambria Math" pitchFamily="34" charset="-120"/>
                                </a:rPr>
                                <m:t>𝑥</m:t>
                              </m:r>
                              <m:r>
                                <a:rPr lang="en-US" altLang="zh-CN" sz="1800" b="0" i="0" spc="-10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ad>
                                <m:radPr>
                                  <m:degHide m:val="on"/>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20" name="QO_6_AN.29_2#d510d6134?colgroup=8,7,5,5,4,4,5&amp;vcp=1&amp;vop=1&amp;pid=818d1bd1d&amp;color=0,55,96&amp;vtp=1&amp;bbb=1"/>
              <p:cNvGraphicFramePr>
                <a:graphicFrameLocks noGrp="1"/>
              </p:cNvGraphicFramePr>
              <p:nvPr>
                <p:extLst>
                  <p:ext uri="{D42A27DB-BD31-4B8C-83A1-F6EECF244321}">
                    <p14:modId xmlns:p14="http://schemas.microsoft.com/office/powerpoint/2010/main" val="3667258522"/>
                  </p:ext>
                </p:extLst>
              </p:nvPr>
            </p:nvGraphicFramePr>
            <p:xfrm>
              <a:off x="502920" y="3289137"/>
              <a:ext cx="10497312" cy="1492315"/>
            </p:xfrm>
            <a:graphic>
              <a:graphicData uri="http://schemas.openxmlformats.org/drawingml/2006/table">
                <a:tbl>
                  <a:tblPr/>
                  <a:tblGrid>
                    <a:gridCol w="2057400">
                      <a:extLst>
                        <a:ext uri="{9D8B030D-6E8A-4147-A177-3AD203B41FA5}">
                          <a16:colId xmlns:a16="http://schemas.microsoft.com/office/drawing/2014/main" val="20000"/>
                        </a:ext>
                      </a:extLst>
                    </a:gridCol>
                    <a:gridCol w="1783080">
                      <a:extLst>
                        <a:ext uri="{9D8B030D-6E8A-4147-A177-3AD203B41FA5}">
                          <a16:colId xmlns:a16="http://schemas.microsoft.com/office/drawing/2014/main" val="20001"/>
                        </a:ext>
                      </a:extLst>
                    </a:gridCol>
                    <a:gridCol w="1490472">
                      <a:extLst>
                        <a:ext uri="{9D8B030D-6E8A-4147-A177-3AD203B41FA5}">
                          <a16:colId xmlns:a16="http://schemas.microsoft.com/office/drawing/2014/main" val="20002"/>
                        </a:ext>
                      </a:extLst>
                    </a:gridCol>
                    <a:gridCol w="1453896">
                      <a:extLst>
                        <a:ext uri="{9D8B030D-6E8A-4147-A177-3AD203B41FA5}">
                          <a16:colId xmlns:a16="http://schemas.microsoft.com/office/drawing/2014/main" val="20003"/>
                        </a:ext>
                      </a:extLst>
                    </a:gridCol>
                    <a:gridCol w="1179576">
                      <a:extLst>
                        <a:ext uri="{9D8B030D-6E8A-4147-A177-3AD203B41FA5}">
                          <a16:colId xmlns:a16="http://schemas.microsoft.com/office/drawing/2014/main" val="20004"/>
                        </a:ext>
                      </a:extLst>
                    </a:gridCol>
                    <a:gridCol w="1225296">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tblGrid>
                  <a:tr h="54349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96" t="-1111" r="-410355" b="-188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116096" t="-1111" r="-375000" b="-188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57551" t="-1111" r="-346939" b="-188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366527" t="-1111" r="-255649" b="-188889"/>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650746" t="-1111" r="-107960" b="-188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701860" t="-1111" r="-930" b="-188889"/>
                          </a:stretch>
                        </a:blipFill>
                      </a:tcPr>
                    </a:tc>
                    <a:extLst>
                      <a:ext uri="{0D108BD9-81ED-4DB2-BD59-A6C34878D82A}">
                        <a16:rowId xmlns:a16="http://schemas.microsoft.com/office/drawing/2014/main" val="10000"/>
                      </a:ext>
                    </a:extLst>
                  </a:tr>
                  <a:tr h="54095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96" t="-102247" r="-410355"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116096" t="-102247" r="-375000"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57551" t="-102247" r="-346939"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366527" t="-102247" r="-255649"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577720" t="-102247" r="-216580"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650746" t="-102247" r="-107960" b="-9101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701860" t="-102247" r="-930" b="-91011"/>
                          </a:stretch>
                        </a:blipFill>
                      </a:tcPr>
                    </a:tc>
                    <a:extLst>
                      <a:ext uri="{0D108BD9-81ED-4DB2-BD59-A6C34878D82A}">
                        <a16:rowId xmlns:a16="http://schemas.microsoft.com/office/drawing/2014/main" val="10001"/>
                      </a:ext>
                    </a:extLst>
                  </a:tr>
                  <a:tr h="40786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96" t="-268657" r="-410355" b="-20896"/>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366527" t="-268657" r="-255649" b="-20896"/>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650746" t="-268657" r="-107960" b="-20896"/>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6_EX.30_1#d510d6134?vcp=1&amp;vop=1&amp;pid=818d1bd1d&amp;color=0,55,96&amp;mp=1&amp;vtp=1&amp;bt=1&amp;bbb=1"/>
          <p:cNvSpPr/>
          <p:nvPr/>
        </p:nvSpPr>
        <p:spPr>
          <a:xfrm>
            <a:off x="502920" y="1205915"/>
            <a:ext cx="1057046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点透</a:t>
            </a:r>
            <a:endParaRPr lang="en-US" altLang="zh-CN" sz="1800" dirty="0"/>
          </a:p>
          <a:p>
            <a:pPr latinLnBrk="1">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“五点法”作图主要是选择零点与最值点，在给定区间上作图时注意区间端点不一定是最值点与零点.</a:t>
            </a:r>
            <a:endParaRPr lang="en-US" altLang="zh-CN" sz="1800" dirty="0"/>
          </a:p>
        </p:txBody>
      </p:sp>
      <p:sp>
        <p:nvSpPr>
          <p:cNvPr id="3" name="QO_6_EX.30_2#d510d6134?vcp=1&amp;vop=1&amp;pid=818d1bd1d&amp;color=0,55,96&amp;vtp=1&amp;bbb=1"/>
          <p:cNvSpPr/>
          <p:nvPr/>
        </p:nvSpPr>
        <p:spPr>
          <a:xfrm>
            <a:off x="502920" y="1985505"/>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描点、连线，如图所示.</a:t>
            </a:r>
            <a:endParaRPr lang="en-US" altLang="zh-CN" sz="1800" dirty="0"/>
          </a:p>
        </p:txBody>
      </p:sp>
      <p:pic>
        <p:nvPicPr>
          <p:cNvPr id="4" name="QO_6_EX.30_3#d510d6134?vcp=1&amp;vop=1&amp;pid=818d1bd1d&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81728" y="2486710"/>
            <a:ext cx="2212848"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6_BD#d9991203d?vcp=1&amp;pid=818d1bd1d&amp;color=0,55,96&amp;vtp=1&amp;bbb=1&amp;hb=1"/>
          <p:cNvSpPr/>
          <p:nvPr/>
        </p:nvSpPr>
        <p:spPr>
          <a:xfrm>
            <a:off x="502920" y="4645710"/>
            <a:ext cx="1057046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（1）“五点法”作图，往往分成两类，一类是作出给定区间内（常见为一个周期</a:t>
            </a:r>
            <a:r>
              <a:rPr lang="en-US" altLang="zh-CN" sz="1800" b="0" i="0">
                <a:solidFill>
                  <a:srgbClr val="003760"/>
                </a:solidFill>
                <a:latin typeface="Times New Roman" pitchFamily="34" charset="0"/>
                <a:ea typeface="微软雅黑" pitchFamily="34" charset="-122"/>
                <a:cs typeface="Times New Roman" pitchFamily="34" charset="-120"/>
              </a:rPr>
              <a:t>）的图</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象</a:t>
            </a:r>
            <a:r>
              <a:rPr lang="en-US" altLang="zh-CN" sz="1800" b="0" i="0" dirty="0">
                <a:solidFill>
                  <a:srgbClr val="003760"/>
                </a:solidFill>
                <a:latin typeface="Times New Roman" pitchFamily="34" charset="0"/>
                <a:ea typeface="微软雅黑" pitchFamily="34" charset="-122"/>
                <a:cs typeface="Times New Roman" pitchFamily="34" charset="-120"/>
              </a:rPr>
              <a:t>，另一类未给定区间，一般先自选定一个周期，然后将图形向两边扩展.</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2）“五点法”作图，需要注意自变量的取值范围及整体思想的运用.</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500"/>
                                        <p:tgtEl>
                                          <p:spTgt spid="3">
                                            <p:bg/>
                                          </p:spTgt>
                                        </p:tgtEl>
                                      </p:cBhvr>
                                    </p:animEffect>
                                    <p:anim calcmode="lin" valueType="num">
                                      <p:cBhvr>
                                        <p:cTn id="23" dur="500" fill="hold"/>
                                        <p:tgtEl>
                                          <p:spTgt spid="3">
                                            <p:bg/>
                                          </p:spTgt>
                                        </p:tgtEl>
                                        <p:attrNameLst>
                                          <p:attrName>ppt_x</p:attrName>
                                        </p:attrNameLst>
                                      </p:cBhvr>
                                      <p:tavLst>
                                        <p:tav tm="0">
                                          <p:val>
                                            <p:strVal val="#ppt_x"/>
                                          </p:val>
                                        </p:tav>
                                        <p:tav tm="100000">
                                          <p:val>
                                            <p:strVal val="#ppt_x"/>
                                          </p:val>
                                        </p:tav>
                                      </p:tavLst>
                                    </p:anim>
                                    <p:anim calcmode="lin" valueType="num">
                                      <p:cBhvr>
                                        <p:cTn id="24" dur="500" fill="hold"/>
                                        <p:tgtEl>
                                          <p:spTgt spid="3">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anim calcmode="lin" valueType="num">
                                      <p:cBhvr>
                                        <p:cTn id="2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1_1#b86420702?vcp=1&amp;vop=1&amp;pid=818d1bd1d&amp;color=0,55,96&amp;mp=1&amp;vtp=1&amp;bt=1&amp;bbb=1"/>
              <p:cNvSpPr/>
              <p:nvPr/>
            </p:nvSpPr>
            <p:spPr>
              <a:xfrm>
                <a:off x="502920" y="1098346"/>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.请用“五点法”画出函数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在一个周期上的图象.</a:t>
                </a:r>
                <a:endParaRPr lang="en-US" altLang="zh-CN" sz="1800" dirty="0"/>
              </a:p>
            </p:txBody>
          </p:sp>
        </mc:Choice>
        <mc:Fallback xmlns="">
          <p:sp>
            <p:nvSpPr>
              <p:cNvPr id="2" name="QO_6_BD.31_1#b86420702?vcp=1&amp;vop=1&amp;pid=818d1bd1d&amp;color=0,55,96&amp;mp=1&amp;vtp=1&amp;bt=1&amp;bbb=1"/>
              <p:cNvSpPr>
                <a:spLocks noRot="1" noChangeAspect="1" noMove="1" noResize="1" noEditPoints="1" noAdjustHandles="1" noChangeArrowheads="1" noChangeShapeType="1" noTextEdit="1"/>
              </p:cNvSpPr>
              <p:nvPr/>
            </p:nvSpPr>
            <p:spPr>
              <a:xfrm>
                <a:off x="502920" y="1098346"/>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p:sp>
        <p:nvSpPr>
          <p:cNvPr id="3" name="QO_6_AN.32_1#b86420702?vcp=1&amp;vop=1&amp;pid=818d1bd1d&amp;color=0,55,96&amp;vtp=1&amp;bbb=1"/>
          <p:cNvSpPr/>
          <p:nvPr/>
        </p:nvSpPr>
        <p:spPr>
          <a:xfrm>
            <a:off x="502920" y="1600059"/>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列表如下.</a:t>
            </a:r>
            <a:endParaRPr lang="en-US" altLang="zh-CN" sz="1800" dirty="0"/>
          </a:p>
        </p:txBody>
      </p:sp>
      <mc:AlternateContent xmlns:mc="http://schemas.openxmlformats.org/markup-compatibility/2006" xmlns:a14="http://schemas.microsoft.com/office/drawing/2010/main">
        <mc:Choice Requires="a14">
          <p:graphicFrame>
            <p:nvGraphicFramePr>
              <p:cNvPr id="22" name="QO_6_AN.32_2#b86420702?colgroup=7,6,6,6,6,6&amp;vcp=1&amp;vop=1&amp;pid=818d1bd1d&amp;color=0,55,96&amp;vtp=1&amp;bbb=1"/>
              <p:cNvGraphicFramePr>
                <a:graphicFrameLocks noGrp="1"/>
              </p:cNvGraphicFramePr>
              <p:nvPr>
                <p:extLst>
                  <p:ext uri="{D42A27DB-BD31-4B8C-83A1-F6EECF244321}">
                    <p14:modId xmlns:p14="http://schemas.microsoft.com/office/powerpoint/2010/main" val="4243308968"/>
                  </p:ext>
                </p:extLst>
              </p:nvPr>
            </p:nvGraphicFramePr>
            <p:xfrm>
              <a:off x="502920" y="2091549"/>
              <a:ext cx="10524744" cy="1472058"/>
            </p:xfrm>
            <a:graphic>
              <a:graphicData uri="http://schemas.openxmlformats.org/drawingml/2006/table">
                <a:tbl>
                  <a:tblPr/>
                  <a:tblGrid>
                    <a:gridCol w="1792224">
                      <a:extLst>
                        <a:ext uri="{9D8B030D-6E8A-4147-A177-3AD203B41FA5}">
                          <a16:colId xmlns:a16="http://schemas.microsoft.com/office/drawing/2014/main" val="20000"/>
                        </a:ext>
                      </a:extLst>
                    </a:gridCol>
                    <a:gridCol w="1746504">
                      <a:extLst>
                        <a:ext uri="{9D8B030D-6E8A-4147-A177-3AD203B41FA5}">
                          <a16:colId xmlns:a16="http://schemas.microsoft.com/office/drawing/2014/main" val="20001"/>
                        </a:ext>
                      </a:extLst>
                    </a:gridCol>
                    <a:gridCol w="1746504">
                      <a:extLst>
                        <a:ext uri="{9D8B030D-6E8A-4147-A177-3AD203B41FA5}">
                          <a16:colId xmlns:a16="http://schemas.microsoft.com/office/drawing/2014/main" val="20002"/>
                        </a:ext>
                      </a:extLst>
                    </a:gridCol>
                    <a:gridCol w="1746504">
                      <a:extLst>
                        <a:ext uri="{9D8B030D-6E8A-4147-A177-3AD203B41FA5}">
                          <a16:colId xmlns:a16="http://schemas.microsoft.com/office/drawing/2014/main" val="20003"/>
                        </a:ext>
                      </a:extLst>
                    </a:gridCol>
                    <a:gridCol w="17465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543497">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5</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2</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11</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8734">
                    <a:tc>
                      <a:txBody>
                        <a:bodyPr/>
                        <a:lstStyle/>
                        <a:p>
                          <a:pPr algn="ctr" latinLnBrk="1" hangingPunct="0">
                            <a:lnSpc>
                              <a:spcPts val="3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2</m:t>
                              </m:r>
                              <m:r>
                                <a:rPr lang="en-US" altLang="zh-CN" sz="1800" b="0" i="0" spc="-100">
                                  <a:solidFill>
                                    <a:srgbClr val="003760"/>
                                  </a:solidFill>
                                  <a:latin typeface="Cambria Math" pitchFamily="34" charset="0"/>
                                  <a:ea typeface="Cambria Math" pitchFamily="34" charset="-122"/>
                                  <a:cs typeface="Cambria Math" pitchFamily="34" charset="-120"/>
                                </a:rPr>
                                <m:t>𝑥</m:t>
                              </m:r>
                              <m:r>
                                <a:rPr lang="en-US" altLang="zh-CN" sz="1800" b="0" i="0" spc="-100">
                                  <a:solidFill>
                                    <a:srgbClr val="003760"/>
                                  </a:solidFill>
                                  <a:latin typeface="Cambria Math" pitchFamily="34" charset="0"/>
                                  <a:ea typeface="Cambria Math" pitchFamily="34" charset="-122"/>
                                  <a:cs typeface="Cambria Math" pitchFamily="34" charset="-120"/>
                                </a:rPr>
                                <m:t>+</m:t>
                              </m:r>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m:rPr>
                                  <m:sty m:val="p"/>
                                </m:rPr>
                                <a:rPr lang="en-US" altLang="zh-CN" sz="1800" b="0" i="0" spc="-10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003760"/>
                                      </a:solidFill>
                                      <a:latin typeface="Cambria Math" pitchFamily="34" charset="0"/>
                                      <a:ea typeface="Cambria Math" pitchFamily="34" charset="-122"/>
                                      <a:cs typeface="Cambria Math" pitchFamily="34" charset="-120"/>
                                    </a:rPr>
                                    <m:t>3</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num>
                                <m:den>
                                  <m:r>
                                    <a:rPr lang="en-US" altLang="zh-CN" sz="1800" b="0" i="0" spc="-10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2</m:t>
                              </m:r>
                              <m:r>
                                <m:rPr>
                                  <m:sty m:val="p"/>
                                </m:rPr>
                                <a:rPr lang="en-US" altLang="zh-CN" sz="1800" b="0" i="0" spc="-10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600"/>
                            </a:lnSpc>
                          </a:pPr>
                          <a14:m>
                            <m:oMath xmlns:m="http://schemas.openxmlformats.org/officeDocument/2006/math">
                              <m:r>
                                <a:rPr lang="en-US" altLang="zh-CN" sz="1800" b="0" i="0" spc="-100">
                                  <a:solidFill>
                                    <a:srgbClr val="003760"/>
                                  </a:solidFill>
                                  <a:latin typeface="Cambria Math" pitchFamily="34" charset="0"/>
                                  <a:ea typeface="Cambria Math" pitchFamily="34" charset="-122"/>
                                  <a:cs typeface="Cambria Math" pitchFamily="34" charset="-120"/>
                                </a:rPr>
                                <m:t>𝑓</m:t>
                              </m:r>
                              <m:r>
                                <a:rPr lang="en-US" altLang="zh-CN" sz="1800" b="0" i="0" spc="-100">
                                  <a:solidFill>
                                    <a:srgbClr val="003760"/>
                                  </a:solidFill>
                                  <a:latin typeface="Cambria Math" pitchFamily="34" charset="0"/>
                                  <a:ea typeface="Cambria Math" pitchFamily="34" charset="-122"/>
                                  <a:cs typeface="Cambria Math" pitchFamily="34" charset="-120"/>
                                </a:rPr>
                                <m:t>(</m:t>
                              </m:r>
                              <m:r>
                                <a:rPr lang="en-US" altLang="zh-CN" sz="1800" b="0" i="0" spc="-100">
                                  <a:solidFill>
                                    <a:srgbClr val="003760"/>
                                  </a:solidFill>
                                  <a:latin typeface="Cambria Math" pitchFamily="34" charset="0"/>
                                  <a:ea typeface="Cambria Math" pitchFamily="34" charset="-122"/>
                                  <a:cs typeface="Cambria Math" pitchFamily="34" charset="-120"/>
                                </a:rPr>
                                <m:t>𝑥</m:t>
                              </m:r>
                              <m:r>
                                <a:rPr lang="en-US" altLang="zh-CN" sz="1800" b="0" i="0" spc="-10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22" name="QO_6_AN.32_2#b86420702?colgroup=7,6,6,6,6,6&amp;vcp=1&amp;vop=1&amp;pid=818d1bd1d&amp;color=0,55,96&amp;vtp=1&amp;bbb=1"/>
              <p:cNvGraphicFramePr>
                <a:graphicFrameLocks noGrp="1"/>
              </p:cNvGraphicFramePr>
              <p:nvPr>
                <p:extLst>
                  <p:ext uri="{D42A27DB-BD31-4B8C-83A1-F6EECF244321}">
                    <p14:modId xmlns:p14="http://schemas.microsoft.com/office/powerpoint/2010/main" val="4243308968"/>
                  </p:ext>
                </p:extLst>
              </p:nvPr>
            </p:nvGraphicFramePr>
            <p:xfrm>
              <a:off x="502920" y="2091549"/>
              <a:ext cx="10524744" cy="1472058"/>
            </p:xfrm>
            <a:graphic>
              <a:graphicData uri="http://schemas.openxmlformats.org/drawingml/2006/table">
                <a:tbl>
                  <a:tblPr/>
                  <a:tblGrid>
                    <a:gridCol w="1792224">
                      <a:extLst>
                        <a:ext uri="{9D8B030D-6E8A-4147-A177-3AD203B41FA5}">
                          <a16:colId xmlns:a16="http://schemas.microsoft.com/office/drawing/2014/main" val="20000"/>
                        </a:ext>
                      </a:extLst>
                    </a:gridCol>
                    <a:gridCol w="1746504">
                      <a:extLst>
                        <a:ext uri="{9D8B030D-6E8A-4147-A177-3AD203B41FA5}">
                          <a16:colId xmlns:a16="http://schemas.microsoft.com/office/drawing/2014/main" val="20001"/>
                        </a:ext>
                      </a:extLst>
                    </a:gridCol>
                    <a:gridCol w="1746504">
                      <a:extLst>
                        <a:ext uri="{9D8B030D-6E8A-4147-A177-3AD203B41FA5}">
                          <a16:colId xmlns:a16="http://schemas.microsoft.com/office/drawing/2014/main" val="20002"/>
                        </a:ext>
                      </a:extLst>
                    </a:gridCol>
                    <a:gridCol w="1746504">
                      <a:extLst>
                        <a:ext uri="{9D8B030D-6E8A-4147-A177-3AD203B41FA5}">
                          <a16:colId xmlns:a16="http://schemas.microsoft.com/office/drawing/2014/main" val="20003"/>
                        </a:ext>
                      </a:extLst>
                    </a:gridCol>
                    <a:gridCol w="17465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54349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0" t="-1124" r="-488095" b="-1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2787" t="-1124" r="-400000" b="-1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3497" t="-1124" r="-301399" b="-1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2439" t="-1124" r="-200348" b="-1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3846" t="-1124" r="-101049" b="-1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02091" t="-1124" r="-697" b="-189888"/>
                          </a:stretch>
                        </a:blipFill>
                      </a:tcPr>
                    </a:tc>
                    <a:extLst>
                      <a:ext uri="{0D108BD9-81ED-4DB2-BD59-A6C34878D82A}">
                        <a16:rowId xmlns:a16="http://schemas.microsoft.com/office/drawing/2014/main" val="10000"/>
                      </a:ext>
                    </a:extLst>
                  </a:tr>
                  <a:tr h="53873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0" t="-101124" r="-488095" b="-89888"/>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3497" t="-101124" r="-301399" b="-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2439" t="-101124" r="-200348" b="-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3846" t="-101124" r="-101049" b="-898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02091" t="-101124" r="-697" b="-89888"/>
                          </a:stretch>
                        </a:blipFill>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0" t="-279688" r="-488095" b="-25000"/>
                          </a:stretch>
                        </a:blipFill>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5" name="QO_6_AN.32_3#b86420702?vcp=1&amp;vop=1&amp;pid=818d1bd1d&amp;color=0,55,96&amp;vtp=1&amp;bbb=1"/>
          <p:cNvSpPr/>
          <p:nvPr/>
        </p:nvSpPr>
        <p:spPr>
          <a:xfrm>
            <a:off x="502920" y="3691749"/>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描点、连线得到图象如图所示.</a:t>
            </a:r>
            <a:endParaRPr lang="en-US" altLang="zh-CN" sz="1800" dirty="0"/>
          </a:p>
        </p:txBody>
      </p:sp>
      <p:pic>
        <p:nvPicPr>
          <p:cNvPr id="6" name="QO_6_AN.32_4#b86420702?vcp=1&amp;vop=1&amp;pid=818d1bd1d&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01768" y="4183239"/>
            <a:ext cx="1563624"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C_5_BD#3c5bc3805?vcp=1&amp;pid=7ddfad7fb&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三角函数的图象变换</a:t>
            </a:r>
            <a:endParaRPr lang="en-US" altLang="zh-CN" sz="2000" dirty="0"/>
          </a:p>
        </p:txBody>
      </p:sp>
      <mc:AlternateContent xmlns:mc="http://schemas.openxmlformats.org/markup-compatibility/2006" xmlns:a14="http://schemas.microsoft.com/office/drawing/2010/main">
        <mc:Choice Requires="a14">
          <p:sp>
            <p:nvSpPr>
              <p:cNvPr id="3" name="QO_6_BD.33_1#0f80d4830?vcp=1&amp;vop=1&amp;pid=3c5bc3805&amp;color=0,55,96&amp;vtp=1&amp;bbb=1"/>
              <p:cNvSpPr/>
              <p:nvPr/>
            </p:nvSpPr>
            <p:spPr>
              <a:xfrm>
                <a:off x="502920" y="1183922"/>
                <a:ext cx="10570464" cy="500888"/>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的图象经过怎样的变换得到函数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p>
            </p:txBody>
          </p:sp>
        </mc:Choice>
        <mc:Fallback xmlns="">
          <p:sp>
            <p:nvSpPr>
              <p:cNvPr id="3" name="QO_6_BD.33_1#0f80d4830?vcp=1&amp;vop=1&amp;pid=3c5bc3805&amp;color=0,55,96&amp;vtp=1&amp;bbb=1"/>
              <p:cNvSpPr>
                <a:spLocks noRot="1" noChangeAspect="1" noMove="1" noResize="1" noEditPoints="1" noAdjustHandles="1" noChangeArrowheads="1" noChangeShapeType="1" noTextEdit="1"/>
              </p:cNvSpPr>
              <p:nvPr/>
            </p:nvSpPr>
            <p:spPr>
              <a:xfrm>
                <a:off x="502920" y="1183922"/>
                <a:ext cx="10570464" cy="500888"/>
              </a:xfrm>
              <a:prstGeom prst="rect">
                <a:avLst/>
              </a:prstGeom>
              <a:blipFill>
                <a:blip r:embed="rId3"/>
                <a:stretch>
                  <a:fillRect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34_1#0f80d4830?vcp=1&amp;vop=1&amp;pid=3c5bc3805&amp;color=0,55,96&amp;vtp=1&amp;bbb=1&amp;hb=1"/>
              <p:cNvSpPr/>
              <p:nvPr/>
            </p:nvSpPr>
            <p:spPr>
              <a:xfrm>
                <a:off x="502920" y="1690588"/>
                <a:ext cx="10570464" cy="4456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变换，后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变换.</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的图象上所有点的横坐标不变，将纵坐标缩短为原来的</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的图象；再将所得图象上所有点的纵坐标不变，横坐标伸长到原来的2倍</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的图象；最后将所得图象上所有的点向右平移</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a:t>
                </a:r>
                <a:r>
                  <a:rPr lang="en-US" altLang="zh-CN" sz="1800" b="0" i="0" dirty="0">
                    <a:solidFill>
                      <a:srgbClr val="003760"/>
                    </a:solidFill>
                    <a:latin typeface="Times New Roman" pitchFamily="34" charset="0"/>
                    <a:ea typeface="微软雅黑" pitchFamily="34" charset="-122"/>
                    <a:cs typeface="Times New Roman" pitchFamily="34" charset="-120"/>
                  </a:rPr>
                  <a:t>：先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变换，后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变换.</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的图象上所有点的横坐标不变，将纵坐标缩短为原来的</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的图象；最后将所得图象上所有的点向右平移</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个单位（提示:左右平移只针对于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变化），</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的图象；最后将所得图象上所有点的纵坐标不变，横坐标伸长到原来的2倍</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a:t>
                </a:r>
                <a:endParaRPr lang="en-US" altLang="zh-CN" dirty="0"/>
              </a:p>
            </p:txBody>
          </p:sp>
        </mc:Choice>
        <mc:Fallback xmlns="">
          <p:sp>
            <p:nvSpPr>
              <p:cNvPr id="4" name="QO_6_AN.34_1#0f80d4830?vcp=1&amp;vop=1&amp;pid=3c5bc3805&amp;color=0,55,96&amp;vtp=1&amp;bbb=1&amp;hb=1"/>
              <p:cNvSpPr>
                <a:spLocks noRot="1" noChangeAspect="1" noMove="1" noResize="1" noEditPoints="1" noAdjustHandles="1" noChangeArrowheads="1" noChangeShapeType="1" noTextEdit="1"/>
              </p:cNvSpPr>
              <p:nvPr/>
            </p:nvSpPr>
            <p:spPr>
              <a:xfrm>
                <a:off x="502920" y="1690588"/>
                <a:ext cx="10570464" cy="4456240"/>
              </a:xfrm>
              <a:prstGeom prst="rect">
                <a:avLst/>
              </a:prstGeom>
              <a:blipFill>
                <a:blip r:embed="rId4"/>
                <a:stretch>
                  <a:fillRect l="-1384" r="-1211" b="-31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ee41a9367?vcp=1&amp;pid=3c5bc3805&amp;color=0,55,96&amp;vtp=1&amp;bt=1&amp;bbb=1&amp;hb=1"/>
              <p:cNvSpPr/>
              <p:nvPr/>
            </p:nvSpPr>
            <p:spPr>
              <a:xfrm>
                <a:off x="502920" y="2451943"/>
                <a:ext cx="10570464"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（1）解决三角函数图象变换问题时，若两函数异名，则先利用诱导公式</a:t>
                </a:r>
                <a:r>
                  <a:rPr lang="en-US" altLang="zh-CN" sz="1800" b="0" i="0">
                    <a:solidFill>
                      <a:srgbClr val="003760"/>
                    </a:solidFill>
                    <a:latin typeface="Times New Roman" pitchFamily="34" charset="0"/>
                    <a:ea typeface="微软雅黑" pitchFamily="34" charset="-122"/>
                    <a:cs typeface="Times New Roman" pitchFamily="34" charset="-120"/>
                  </a:rPr>
                  <a:t>，将异名三角</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函数化为同名三角函数</a:t>
                </a:r>
                <a:r>
                  <a:rPr lang="en-US" altLang="zh-CN" sz="1800" b="0" i="0" dirty="0">
                    <a:solidFill>
                      <a:srgbClr val="003760"/>
                    </a:solidFill>
                    <a:latin typeface="Times New Roman" pitchFamily="34" charset="0"/>
                    <a:ea typeface="微软雅黑" pitchFamily="34" charset="-122"/>
                    <a:cs typeface="Times New Roman" pitchFamily="34" charset="-120"/>
                  </a:rPr>
                  <a:t>，再分析变换过程.常用公式：</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2）在进行图象变换时，提倡先变相位再变周期，但先变周期再变相位在考试中经常出现</a:t>
                </a:r>
                <a:r>
                  <a:rPr lang="en-US" altLang="zh-CN" sz="1800" b="0" i="0">
                    <a:solidFill>
                      <a:srgbClr val="003760"/>
                    </a:solidFill>
                    <a:latin typeface="Times New Roman" pitchFamily="34" charset="0"/>
                    <a:ea typeface="微软雅黑" pitchFamily="34" charset="-122"/>
                    <a:cs typeface="Times New Roman" pitchFamily="34" charset="-120"/>
                  </a:rPr>
                  <a:t>.无论哪种</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变换</a:t>
                </a:r>
                <a:r>
                  <a:rPr lang="en-US" altLang="zh-CN" sz="1800" b="0" i="0" dirty="0">
                    <a:solidFill>
                      <a:srgbClr val="003760"/>
                    </a:solidFill>
                    <a:latin typeface="Times New Roman" pitchFamily="34" charset="0"/>
                    <a:ea typeface="微软雅黑" pitchFamily="34" charset="-122"/>
                    <a:cs typeface="Times New Roman" pitchFamily="34" charset="-120"/>
                  </a:rPr>
                  <a:t>，需记住每一个变换都是对自变量而言的.</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3）平移变换：左右平移遵循“左加右减”的规律，上下平移遵循“上加下减”的规律.</a:t>
                </a:r>
                <a:endParaRPr lang="en-US" altLang="zh-CN" dirty="0"/>
              </a:p>
            </p:txBody>
          </p:sp>
        </mc:Choice>
        <mc:Fallback xmlns="">
          <p:sp>
            <p:nvSpPr>
              <p:cNvPr id="2" name="P_6_BD#ee41a9367?vcp=1&amp;pid=3c5bc3805&amp;color=0,55,96&amp;vtp=1&amp;bt=1&amp;bbb=1&amp;hb=1"/>
              <p:cNvSpPr>
                <a:spLocks noRot="1" noChangeAspect="1" noMove="1" noResize="1" noEditPoints="1" noAdjustHandles="1" noChangeArrowheads="1" noChangeShapeType="1" noTextEdit="1"/>
              </p:cNvSpPr>
              <p:nvPr/>
            </p:nvSpPr>
            <p:spPr>
              <a:xfrm>
                <a:off x="502920" y="2451943"/>
                <a:ext cx="10570464" cy="2027555"/>
              </a:xfrm>
              <a:prstGeom prst="rect">
                <a:avLst/>
              </a:prstGeom>
              <a:blipFill>
                <a:blip r:embed="rId3"/>
                <a:stretch>
                  <a:fillRect l="-1384" r="-461" b="-6907"/>
                </a:stretch>
              </a:blipFill>
              <a:ln/>
            </p:spPr>
            <p:txBody>
              <a:bodyPr/>
              <a:lstStyle/>
              <a:p>
                <a:r>
                  <a:rPr lang="zh-CN" altLang="en-US">
                    <a:noFill/>
                  </a:rPr>
                  <a:t> </a:t>
                </a:r>
              </a:p>
            </p:txBody>
          </p:sp>
        </mc:Fallback>
      </mc:AlternateContent>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5_1#7817f9e2c?vaa=1&amp;vcp=1&amp;vop=1&amp;pid=3c5bc3805&amp;color=0,55,96&amp;mp=1&amp;vtp=1&amp;bt=1&amp;bbb=1&amp;hb=1"/>
              <p:cNvSpPr/>
              <p:nvPr/>
            </p:nvSpPr>
            <p:spPr>
              <a:xfrm>
                <a:off x="502920" y="2196896"/>
                <a:ext cx="10570464" cy="10747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图象上所有的点向左平移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r>
                  <a:rPr lang="en-US" altLang="zh-CN" sz="1800" b="0" i="0">
                    <a:solidFill>
                      <a:srgbClr val="003760"/>
                    </a:solidFill>
                    <a:latin typeface="Times New Roman" pitchFamily="34" charset="0"/>
                    <a:ea typeface="微软雅黑" pitchFamily="34" charset="-122"/>
                    <a:cs typeface="Times New Roman" pitchFamily="34" charset="-120"/>
                  </a:rPr>
                  <a:t>，再将所得图象上所有点的横坐标缩短到原来</a:t>
                </a: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的</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（纵坐标不变），</a:t>
                </a:r>
                <a:r>
                  <a:rPr lang="en-US" altLang="zh-CN" b="0" i="0">
                    <a:solidFill>
                      <a:srgbClr val="003760"/>
                    </a:solidFill>
                    <a:latin typeface="Times New Roman" pitchFamily="34" charset="0"/>
                    <a:ea typeface="微软雅黑" pitchFamily="34" charset="-122"/>
                    <a:cs typeface="Times New Roman" pitchFamily="34" charset="-120"/>
                  </a:rPr>
                  <a:t>得到的图象所表示的函数解析式是(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35_1#7817f9e2c?vaa=1&amp;vcp=1&amp;vop=1&amp;pid=3c5bc3805&amp;color=0,55,96&amp;mp=1&amp;vtp=1&amp;bt=1&amp;bbb=1&amp;hb=1"/>
              <p:cNvSpPr>
                <a:spLocks noRot="1" noChangeAspect="1" noMove="1" noResize="1" noEditPoints="1" noAdjustHandles="1" noChangeArrowheads="1" noChangeShapeType="1" noTextEdit="1"/>
              </p:cNvSpPr>
              <p:nvPr/>
            </p:nvSpPr>
            <p:spPr>
              <a:xfrm>
                <a:off x="502920" y="2196896"/>
                <a:ext cx="10570464" cy="1074738"/>
              </a:xfrm>
              <a:prstGeom prst="rect">
                <a:avLst/>
              </a:prstGeom>
              <a:blipFill>
                <a:blip r:embed="rId3"/>
                <a:stretch>
                  <a:fillRect l="-1384" b="-7345"/>
                </a:stretch>
              </a:blipFill>
              <a:ln/>
            </p:spPr>
            <p:txBody>
              <a:bodyPr/>
              <a:lstStyle/>
              <a:p>
                <a:r>
                  <a:rPr lang="zh-CN" altLang="en-US">
                    <a:noFill/>
                  </a:rPr>
                  <a:t> </a:t>
                </a:r>
              </a:p>
            </p:txBody>
          </p:sp>
        </mc:Fallback>
      </mc:AlternateContent>
      <p:sp>
        <p:nvSpPr>
          <p:cNvPr id="3" name="QC_6_AN.37_1#7817f9e2c.bracket?vaa=1&amp;vcp=1&amp;vop=1&amp;pid=3c5bc3805&amp;color=0,55,96&amp;mp=1&amp;vpa=5&amp;vtp=1"/>
          <p:cNvSpPr/>
          <p:nvPr/>
        </p:nvSpPr>
        <p:spPr>
          <a:xfrm>
            <a:off x="6248083" y="293914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5_2#7817f9e2c.choices?vaa=1&amp;vcp=1&amp;vop=1&amp;pid=3c5bc3805&amp;color=0,55,96&amp;vtp=1&amp;bbb=1"/>
              <p:cNvSpPr/>
              <p:nvPr/>
            </p:nvSpPr>
            <p:spPr>
              <a:xfrm>
                <a:off x="502920" y="3281794"/>
                <a:ext cx="10570464" cy="501396"/>
              </a:xfrm>
              <a:prstGeom prst="rect">
                <a:avLst/>
              </a:prstGeom>
              <a:noFill/>
              <a:ln/>
            </p:spPr>
            <p:txBody>
              <a:bodyPr wrap="none" lIns="0" tIns="0" rIns="0" bIns="0" rtlCol="0" anchor="t"/>
              <a:lstStyle/>
              <a:p>
                <a:pPr latinLnBrk="1">
                  <a:lnSpc>
                    <a:spcPts val="4300"/>
                  </a:lnSpc>
                  <a:tabLst>
                    <a:tab pos="2747391" algn="l"/>
                    <a:tab pos="5316982" algn="l"/>
                    <a:tab pos="8038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5_2#7817f9e2c.choices?vaa=1&amp;vcp=1&amp;vop=1&amp;pid=3c5bc3805&amp;color=0,55,96&amp;vtp=1&amp;bbb=1"/>
              <p:cNvSpPr>
                <a:spLocks noRot="1" noChangeAspect="1" noMove="1" noResize="1" noEditPoints="1" noAdjustHandles="1" noChangeArrowheads="1" noChangeShapeType="1" noTextEdit="1"/>
              </p:cNvSpPr>
              <p:nvPr/>
            </p:nvSpPr>
            <p:spPr>
              <a:xfrm>
                <a:off x="502920" y="3281794"/>
                <a:ext cx="10570464" cy="501396"/>
              </a:xfrm>
              <a:prstGeom prst="rect">
                <a:avLst/>
              </a:prstGeom>
              <a:blipFill>
                <a:blip r:embed="rId4"/>
                <a:stretch>
                  <a:fillRect l="-1384" b="-156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6_1#7817f9e2c?vaa=1&amp;vcp=1&amp;vop=1&amp;pid=3c5bc3805&amp;color=0,55,96&amp;vtp=1&amp;bbb=1&amp;hb=1"/>
              <p:cNvSpPr/>
              <p:nvPr/>
            </p:nvSpPr>
            <p:spPr>
              <a:xfrm>
                <a:off x="502920" y="3786174"/>
                <a:ext cx="10570464" cy="1074738"/>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图象上所有的点向左平移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个单位长度，得到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Times New Roman" pitchFamily="34" charset="0"/>
                    <a:ea typeface="微软雅黑" pitchFamily="34" charset="-122"/>
                    <a:cs typeface="Times New Roman" pitchFamily="34" charset="-120"/>
                  </a:rPr>
                  <a:t>，再将所得图</a:t>
                </a: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象上所有点的横坐标缩短到原来的</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（纵坐标不变），得到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的图象.故选D.</a:t>
                </a:r>
                <a:endParaRPr lang="en-US" altLang="zh-CN" dirty="0">
                  <a:solidFill>
                    <a:srgbClr val="003760"/>
                  </a:solidFill>
                </a:endParaRPr>
              </a:p>
            </p:txBody>
          </p:sp>
        </mc:Choice>
        <mc:Fallback xmlns="">
          <p:sp>
            <p:nvSpPr>
              <p:cNvPr id="5" name="QC_6_AS.36_1#7817f9e2c?vaa=1&amp;vcp=1&amp;vop=1&amp;pid=3c5bc3805&amp;color=0,55,96&amp;vtp=1&amp;bbb=1&amp;hb=1"/>
              <p:cNvSpPr>
                <a:spLocks noRot="1" noChangeAspect="1" noMove="1" noResize="1" noEditPoints="1" noAdjustHandles="1" noChangeArrowheads="1" noChangeShapeType="1" noTextEdit="1"/>
              </p:cNvSpPr>
              <p:nvPr/>
            </p:nvSpPr>
            <p:spPr>
              <a:xfrm>
                <a:off x="502920" y="3786174"/>
                <a:ext cx="10570464" cy="1074738"/>
              </a:xfrm>
              <a:prstGeom prst="rect">
                <a:avLst/>
              </a:prstGeom>
              <a:blipFill>
                <a:blip r:embed="rId5"/>
                <a:stretch>
                  <a:fillRect l="-1384" r="-288" b="-79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9_1#23c7a55d5?vcp=1&amp;vop=1&amp;pid=3c5bc3805&amp;color=0,55,96&amp;vtp=1&amp;bt=1&amp;bbb=1"/>
              <p:cNvSpPr/>
              <p:nvPr/>
            </p:nvSpPr>
            <p:spPr>
              <a:xfrm>
                <a:off x="502920" y="2161685"/>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的图象，可以由函数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的图象经过怎样的变换得到？</a:t>
                </a:r>
                <a:endParaRPr lang="en-US" altLang="zh-CN" sz="1800" dirty="0"/>
              </a:p>
            </p:txBody>
          </p:sp>
        </mc:Choice>
        <mc:Fallback xmlns="">
          <p:sp>
            <p:nvSpPr>
              <p:cNvPr id="2" name="QO_6_BD.39_1#23c7a55d5?vcp=1&amp;vop=1&amp;pid=3c5bc3805&amp;color=0,55,96&amp;vtp=1&amp;bt=1&amp;bbb=1"/>
              <p:cNvSpPr>
                <a:spLocks noRot="1" noChangeAspect="1" noMove="1" noResize="1" noEditPoints="1" noAdjustHandles="1" noChangeArrowheads="1" noChangeShapeType="1" noTextEdit="1"/>
              </p:cNvSpPr>
              <p:nvPr/>
            </p:nvSpPr>
            <p:spPr>
              <a:xfrm>
                <a:off x="502920" y="2161685"/>
                <a:ext cx="10570464" cy="525463"/>
              </a:xfrm>
              <a:prstGeom prst="rect">
                <a:avLst/>
              </a:prstGeom>
              <a:blipFill>
                <a:blip r:embed="rId3"/>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40_1#23c7a55d5?vcp=1&amp;vop=1&amp;pid=3c5bc3805&amp;color=0,55,96&amp;vtp=1&amp;bbb=1&amp;hb=1"/>
              <p:cNvSpPr/>
              <p:nvPr/>
            </p:nvSpPr>
            <p:spPr>
              <a:xfrm>
                <a:off x="502920" y="2692482"/>
                <a:ext cx="10570464" cy="216789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,先将函数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的图象上所有点的横坐标不变</a:t>
                </a:r>
                <a:r>
                  <a:rPr lang="en-US" altLang="zh-CN" sz="1800" b="0" i="0">
                    <a:solidFill>
                      <a:srgbClr val="003760"/>
                    </a:solidFill>
                    <a:latin typeface="Times New Roman" pitchFamily="34" charset="0"/>
                    <a:ea typeface="微软雅黑" pitchFamily="34" charset="-122"/>
                    <a:cs typeface="Times New Roman" pitchFamily="34" charset="-120"/>
                  </a:rPr>
                  <a:t>，纵坐标伸长为原</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来的</a:t>
                </a:r>
                <a:r>
                  <a:rPr lang="en-US" altLang="zh-CN" sz="1800" b="0" i="0" dirty="0">
                    <a:solidFill>
                      <a:srgbClr val="003760"/>
                    </a:solidFill>
                    <a:latin typeface="Times New Roman" pitchFamily="34" charset="0"/>
                    <a:ea typeface="微软雅黑" pitchFamily="34" charset="-122"/>
                    <a:cs typeface="Times New Roman" pitchFamily="34" charset="-120"/>
                  </a:rPr>
                  <a:t>2倍，得到函数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的图象；再将所得图象上所有点的纵坐标不变，横坐标缩短为原来的</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得到函数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的图象；然后将所得图象上所有的点向右平移</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2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𝑦</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a:t>
                </a:r>
                <a:endParaRPr lang="en-US" altLang="zh-CN" dirty="0"/>
              </a:p>
            </p:txBody>
          </p:sp>
        </mc:Choice>
        <mc:Fallback xmlns="">
          <p:sp>
            <p:nvSpPr>
              <p:cNvPr id="3" name="QO_6_AN.40_1#23c7a55d5?vcp=1&amp;vop=1&amp;pid=3c5bc3805&amp;color=0,55,96&amp;vtp=1&amp;bbb=1&amp;hb=1"/>
              <p:cNvSpPr>
                <a:spLocks noRot="1" noChangeAspect="1" noMove="1" noResize="1" noEditPoints="1" noAdjustHandles="1" noChangeArrowheads="1" noChangeShapeType="1" noTextEdit="1"/>
              </p:cNvSpPr>
              <p:nvPr/>
            </p:nvSpPr>
            <p:spPr>
              <a:xfrm>
                <a:off x="502920" y="2692482"/>
                <a:ext cx="10570464" cy="2167890"/>
              </a:xfrm>
              <a:prstGeom prst="rect">
                <a:avLst/>
              </a:prstGeom>
              <a:blipFill>
                <a:blip r:embed="rId4"/>
                <a:stretch>
                  <a:fillRect l="-1384" r="-1326" b="-36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C_5_BD#e5fd15f15?vcp=1&amp;pid=7ddfad7fb&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由函数的图象确定函数的解析式</a:t>
            </a:r>
            <a:endParaRPr lang="en-US" altLang="zh-CN" sz="2000" dirty="0"/>
          </a:p>
        </p:txBody>
      </p:sp>
      <mc:AlternateContent xmlns:mc="http://schemas.openxmlformats.org/markup-compatibility/2006" xmlns:a14="http://schemas.microsoft.com/office/drawing/2010/main">
        <mc:Choice Requires="a14">
          <p:sp>
            <p:nvSpPr>
              <p:cNvPr id="3" name="QB_6_BD.41_1#2da51634c?vaa=1&amp;vcp=1&amp;vop=1&amp;pid=e5fd15f15&amp;color=0,55,96&amp;vtp=1&amp;bbb=1"/>
              <p:cNvSpPr/>
              <p:nvPr/>
            </p:nvSpPr>
            <p:spPr>
              <a:xfrm>
                <a:off x="502920" y="1230560"/>
                <a:ext cx="10570464" cy="360680"/>
              </a:xfrm>
              <a:prstGeom prst="rect">
                <a:avLst/>
              </a:prstGeom>
              <a:noFill/>
              <a:ln/>
            </p:spPr>
            <p:txBody>
              <a:bodyPr wrap="none" lIns="0" tIns="0" rIns="0" bIns="0" rtlCol="0" anchor="t"/>
              <a:lstStyle/>
              <a:p>
                <a:pPr algn="ctr"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如图是函数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的部分图象，则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6_BD.41_1#2da51634c?vaa=1&amp;vcp=1&amp;vop=1&amp;pid=e5fd15f15&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t="-3390" b="-38983"/>
                </a:stretch>
              </a:blipFill>
              <a:ln/>
            </p:spPr>
            <p:txBody>
              <a:bodyPr/>
              <a:lstStyle/>
              <a:p>
                <a:r>
                  <a:rPr lang="zh-CN" altLang="en-US">
                    <a:noFill/>
                  </a:rPr>
                  <a:t> </a:t>
                </a:r>
              </a:p>
            </p:txBody>
          </p:sp>
        </mc:Fallback>
      </mc:AlternateContent>
      <p:pic>
        <p:nvPicPr>
          <p:cNvPr id="5" name="QB_6_BD.41_2#2da51634c?vaa=1&amp;vcp=1&amp;vop=1&amp;pid=e5fd15f15&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74920" y="1726212"/>
            <a:ext cx="1435608"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43_1#2da51634c?vaa=1&amp;vcp=1&amp;vop=1&amp;pid=e5fd15f15&amp;color=0,55,96&amp;vtp=1&amp;bt=1&amp;bbb=1"/>
              <p:cNvSpPr/>
              <p:nvPr/>
            </p:nvSpPr>
            <p:spPr>
              <a:xfrm>
                <a:off x="502920" y="899464"/>
                <a:ext cx="10570464" cy="449199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，根据“五点法”，可得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结合</a:t>
                </a:r>
                <a:r>
                  <a:rPr lang="en-US" altLang="zh-CN" sz="1800" b="0" i="0" dirty="0">
                    <a:solidFill>
                      <a:srgbClr val="003760"/>
                    </a:solidFill>
                    <a:latin typeface="Times New Roman" pitchFamily="34" charset="0"/>
                    <a:ea typeface="微软雅黑" pitchFamily="34" charset="-122"/>
                    <a:cs typeface="Times New Roman" pitchFamily="34" charset="-120"/>
                  </a:rPr>
                  <a:t>“五点法”，可得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=3+9</m:t>
                    </m:r>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𝑇</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6_AS.43_1#2da51634c?vaa=1&amp;vcp=1&amp;vop=1&amp;pid=e5fd15f15&amp;color=0,55,96&amp;vtp=1&amp;bt=1&amp;bbb=1"/>
              <p:cNvSpPr>
                <a:spLocks noRot="1" noChangeAspect="1" noMove="1" noResize="1" noEditPoints="1" noAdjustHandles="1" noChangeArrowheads="1" noChangeShapeType="1" noTextEdit="1"/>
              </p:cNvSpPr>
              <p:nvPr/>
            </p:nvSpPr>
            <p:spPr>
              <a:xfrm>
                <a:off x="502920" y="899464"/>
                <a:ext cx="10570464" cy="4491990"/>
              </a:xfrm>
              <a:prstGeom prst="rect">
                <a:avLst/>
              </a:prstGeom>
              <a:blipFill>
                <a:blip r:embed="rId3"/>
                <a:stretch>
                  <a:fillRect l="-1384" b="-190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4_1#2da51634c?vaa=1&amp;vcp=1&amp;vop=1&amp;pid=e5fd15f15&amp;color=0,55,96&amp;vtp=1&amp;bbb=1"/>
              <p:cNvSpPr/>
              <p:nvPr/>
            </p:nvSpPr>
            <p:spPr>
              <a:xfrm>
                <a:off x="502920" y="5399264"/>
                <a:ext cx="10570464" cy="403352"/>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2000" dirty="0"/>
              </a:p>
            </p:txBody>
          </p:sp>
        </mc:Choice>
        <mc:Fallback xmlns="">
          <p:sp>
            <p:nvSpPr>
              <p:cNvPr id="3" name="QB_6_AN.44_1#2da51634c?vaa=1&amp;vcp=1&amp;vop=1&amp;pid=e5fd15f15&amp;color=0,55,96&amp;vtp=1&amp;bbb=1"/>
              <p:cNvSpPr>
                <a:spLocks noRot="1" noChangeAspect="1" noMove="1" noResize="1" noEditPoints="1" noAdjustHandles="1" noChangeArrowheads="1" noChangeShapeType="1" noTextEdit="1"/>
              </p:cNvSpPr>
              <p:nvPr/>
            </p:nvSpPr>
            <p:spPr>
              <a:xfrm>
                <a:off x="502920" y="5399264"/>
                <a:ext cx="10570464" cy="403352"/>
              </a:xfrm>
              <a:prstGeom prst="rect">
                <a:avLst/>
              </a:prstGeom>
              <a:blipFill>
                <a:blip r:embed="rId4"/>
                <a:stretch>
                  <a:fillRect l="-1499" b="-378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3421104ac.fixed?vcp=1&amp;pid=770889e31&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3421104ac.fixed?vcp=1&amp;pid=770889e31&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7.3</a:t>
            </a:r>
            <a:endParaRPr lang="en-US" altLang="zh-CN" sz="5400" dirty="0"/>
          </a:p>
        </p:txBody>
      </p:sp>
      <p:sp>
        <p:nvSpPr>
          <p:cNvPr id="4" name="C_2_BD#3421104ac.fixed?vcp=1&amp;pid=770889e31&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三角函数的性质与图象</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09b31e420?vcp=1&amp;pid=e5fd15f15&amp;color=0,55,96&amp;vtp=1&amp;bt=1&amp;bbb=1&amp;hb=1"/>
              <p:cNvSpPr/>
              <p:nvPr/>
            </p:nvSpPr>
            <p:spPr>
              <a:xfrm>
                <a:off x="502920" y="2010110"/>
                <a:ext cx="10570464" cy="29337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【方法总结】由部分图象确定函数解析式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的方法</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第一步</a:t>
                </a:r>
                <a:r>
                  <a:rPr lang="en-US" altLang="zh-CN" sz="1800" b="0" i="0" dirty="0">
                    <a:solidFill>
                      <a:srgbClr val="003760"/>
                    </a:solidFill>
                    <a:latin typeface="Times New Roman" pitchFamily="34" charset="0"/>
                    <a:ea typeface="微软雅黑" pitchFamily="34" charset="-122"/>
                    <a:cs typeface="Times New Roman" pitchFamily="34" charset="-120"/>
                  </a:rPr>
                  <a:t>：定</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,借助函数图象的最高点、最低点确定参数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第二步</a:t>
                </a:r>
                <a:r>
                  <a:rPr lang="en-US" altLang="zh-CN" sz="1800" b="0" i="0" dirty="0">
                    <a:solidFill>
                      <a:srgbClr val="003760"/>
                    </a:solidFill>
                    <a:latin typeface="Times New Roman" pitchFamily="34" charset="0"/>
                    <a:ea typeface="微软雅黑" pitchFamily="34" charset="-122"/>
                    <a:cs typeface="Times New Roman" pitchFamily="34" charset="-120"/>
                  </a:rPr>
                  <a:t>：定</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，借助函数图象及“五点法”中的“五点”确定函数的周期；</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第三步</a:t>
                </a:r>
                <a:r>
                  <a:rPr lang="en-US" altLang="zh-CN" sz="1800" b="0" i="0" dirty="0">
                    <a:solidFill>
                      <a:srgbClr val="003760"/>
                    </a:solidFill>
                    <a:latin typeface="Times New Roman" pitchFamily="34" charset="0"/>
                    <a:ea typeface="微软雅黑" pitchFamily="34" charset="-122"/>
                    <a:cs typeface="Times New Roman" pitchFamily="34" charset="-120"/>
                  </a:rPr>
                  <a:t>：定</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，根据周期公式确定参数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第四步</a:t>
                </a:r>
                <a:r>
                  <a:rPr lang="en-US" altLang="zh-CN" sz="1800" b="0" i="0" dirty="0">
                    <a:solidFill>
                      <a:srgbClr val="003760"/>
                    </a:solidFill>
                    <a:latin typeface="Times New Roman" pitchFamily="34" charset="0"/>
                    <a:ea typeface="微软雅黑" pitchFamily="34" charset="-122"/>
                    <a:cs typeface="Times New Roman" pitchFamily="34" charset="-120"/>
                  </a:rPr>
                  <a:t>：定</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，利用函数图象及“五点法”中的五点，建立关于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的方程，求得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特别地</a:t>
                </a:r>
                <a:r>
                  <a:rPr lang="en-US" altLang="zh-CN" sz="1800" b="0" i="0" dirty="0">
                    <a:solidFill>
                      <a:srgbClr val="003760"/>
                    </a:solidFill>
                    <a:latin typeface="Times New Roman" pitchFamily="34" charset="0"/>
                    <a:ea typeface="微软雅黑" pitchFamily="34" charset="-122"/>
                    <a:cs typeface="Times New Roman" pitchFamily="34" charset="-120"/>
                  </a:rPr>
                  <a:t>，当正弦型函数图象涉及上下平移变换，即函数解析式为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时</a:t>
                </a:r>
                <a:r>
                  <a:rPr lang="en-US" altLang="zh-CN" b="0" i="0" dirty="0">
                    <a:solidFill>
                      <a:srgbClr val="003760"/>
                    </a:solidFill>
                    <a:latin typeface="Times New Roman" pitchFamily="34" charset="0"/>
                    <a:ea typeface="微软雅黑" pitchFamily="34" charset="-122"/>
                    <a:cs typeface="Times New Roman" pitchFamily="34" charset="-120"/>
                  </a:rPr>
                  <a:t>，可根据</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𝑦</m:t>
                            </m:r>
                          </m:e>
                          <m:sub>
                            <m:r>
                              <m:rPr>
                                <m:sty m:val="p"/>
                              </m:rPr>
                              <a:rPr lang="en-US" altLang="zh-CN" b="0" i="0">
                                <a:solidFill>
                                  <a:srgbClr val="003760"/>
                                </a:solidFill>
                                <a:latin typeface="Cambria Math" pitchFamily="34" charset="0"/>
                                <a:ea typeface="Cambria Math" pitchFamily="34" charset="-122"/>
                                <a:cs typeface="Cambria Math" pitchFamily="34" charset="-120"/>
                              </a:rPr>
                              <m:t>max</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𝑦</m:t>
                            </m:r>
                          </m:e>
                          <m:sub>
                            <m:r>
                              <m:rPr>
                                <m:sty m:val="p"/>
                              </m:rPr>
                              <a:rPr lang="en-US" altLang="zh-CN" b="0" i="0">
                                <a:solidFill>
                                  <a:srgbClr val="003760"/>
                                </a:solidFill>
                                <a:latin typeface="Cambria Math" pitchFamily="34" charset="0"/>
                                <a:ea typeface="Cambria Math" pitchFamily="34" charset="-122"/>
                                <a:cs typeface="Cambria Math" pitchFamily="34" charset="-120"/>
                              </a:rPr>
                              <m:t>min</m:t>
                            </m:r>
                          </m:sub>
                        </m:sSub>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𝑦</m:t>
                            </m:r>
                          </m:e>
                          <m:sub>
                            <m:r>
                              <m:rPr>
                                <m:sty m:val="p"/>
                              </m:rPr>
                              <a:rPr lang="en-US" altLang="zh-CN" b="0" i="0">
                                <a:solidFill>
                                  <a:srgbClr val="003760"/>
                                </a:solidFill>
                                <a:latin typeface="Cambria Math" pitchFamily="34" charset="0"/>
                                <a:ea typeface="Cambria Math" pitchFamily="34" charset="-122"/>
                                <a:cs typeface="Cambria Math" pitchFamily="34" charset="-120"/>
                              </a:rPr>
                              <m:t>max</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𝑦</m:t>
                            </m:r>
                          </m:e>
                          <m:sub>
                            <m:r>
                              <m:rPr>
                                <m:sty m:val="p"/>
                              </m:rPr>
                              <a:rPr lang="en-US" altLang="zh-CN" b="0" i="0">
                                <a:solidFill>
                                  <a:srgbClr val="003760"/>
                                </a:solidFill>
                                <a:latin typeface="Cambria Math" pitchFamily="34" charset="0"/>
                                <a:ea typeface="Cambria Math" pitchFamily="34" charset="-122"/>
                                <a:cs typeface="Cambria Math" pitchFamily="34" charset="-120"/>
                              </a:rPr>
                              <m:t>min</m:t>
                            </m:r>
                          </m:sub>
                        </m:sSub>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确定参数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𝐵</m:t>
                    </m:r>
                  </m:oMath>
                </a14:m>
                <a:r>
                  <a:rPr lang="en-US" altLang="zh-CN" b="0" i="0" dirty="0">
                    <a:solidFill>
                      <a:srgbClr val="003760"/>
                    </a:solidFill>
                    <a:latin typeface="Times New Roman" pitchFamily="34" charset="0"/>
                    <a:ea typeface="微软雅黑" pitchFamily="34" charset="-122"/>
                    <a:cs typeface="Times New Roman" pitchFamily="34" charset="-120"/>
                  </a:rPr>
                  <a:t>的值，参数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𝑇</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𝜔</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的确定同上.</a:t>
                </a:r>
                <a:endParaRPr lang="en-US" altLang="zh-CN" dirty="0"/>
              </a:p>
            </p:txBody>
          </p:sp>
        </mc:Choice>
        <mc:Fallback xmlns="">
          <p:sp>
            <p:nvSpPr>
              <p:cNvPr id="2" name="P_6_BD#09b31e420?vcp=1&amp;pid=e5fd15f15&amp;color=0,55,96&amp;vtp=1&amp;bt=1&amp;bbb=1&amp;hb=1"/>
              <p:cNvSpPr>
                <a:spLocks noRot="1" noChangeAspect="1" noMove="1" noResize="1" noEditPoints="1" noAdjustHandles="1" noChangeArrowheads="1" noChangeShapeType="1" noTextEdit="1"/>
              </p:cNvSpPr>
              <p:nvPr/>
            </p:nvSpPr>
            <p:spPr>
              <a:xfrm>
                <a:off x="502920" y="2010110"/>
                <a:ext cx="10570464" cy="2933700"/>
              </a:xfrm>
              <a:prstGeom prst="rect">
                <a:avLst/>
              </a:prstGeom>
              <a:blipFill>
                <a:blip r:embed="rId3"/>
                <a:stretch>
                  <a:fillRect l="-1384" r="-634" b="-2703"/>
                </a:stretch>
              </a:blipFill>
              <a:ln/>
            </p:spPr>
            <p:txBody>
              <a:bodyPr/>
              <a:lstStyle/>
              <a:p>
                <a:r>
                  <a:rPr lang="zh-CN" altLang="en-US">
                    <a:noFill/>
                  </a:rPr>
                  <a:t> </a:t>
                </a:r>
              </a:p>
            </p:txBody>
          </p:sp>
        </mc:Fallback>
      </mc:AlternateContent>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QC_6_BD.45_1#dd30dc7da?htil=2&amp;vaa=1&amp;vcp=1&amp;vop=1&amp;pid=e5fd15f15&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72175" y="1803768"/>
            <a:ext cx="2322576"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45_2#dd30dc7da?htil=2&amp;vaa=1&amp;vcp=1&amp;vop=1&amp;pid=e5fd15f15&amp;color=0,55,96&amp;vtp=1&amp;bt=1&amp;bbb=1&amp;hb=1&amp;hs=1"/>
              <p:cNvSpPr/>
              <p:nvPr/>
            </p:nvSpPr>
            <p:spPr>
              <a:xfrm>
                <a:off x="502920" y="1739760"/>
                <a:ext cx="811072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的部分图象如图所示，则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解析式为(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45_2#dd30dc7da?htil=2&amp;vaa=1&amp;vcp=1&amp;vop=1&amp;pid=e5fd15f15&amp;color=0,55,96&amp;vtp=1&amp;bt=1&amp;bbb=1&amp;hb=1&amp;hs=1"/>
              <p:cNvSpPr>
                <a:spLocks noRot="1" noChangeAspect="1" noMove="1" noResize="1" noEditPoints="1" noAdjustHandles="1" noChangeArrowheads="1" noChangeShapeType="1" noTextEdit="1"/>
              </p:cNvSpPr>
              <p:nvPr/>
            </p:nvSpPr>
            <p:spPr>
              <a:xfrm>
                <a:off x="502920" y="1739760"/>
                <a:ext cx="8110728" cy="770255"/>
              </a:xfrm>
              <a:prstGeom prst="rect">
                <a:avLst/>
              </a:prstGeom>
              <a:blipFill>
                <a:blip r:embed="rId4"/>
                <a:stretch>
                  <a:fillRect l="-1805" r="-977" b="-18110"/>
                </a:stretch>
              </a:blipFill>
              <a:ln/>
            </p:spPr>
            <p:txBody>
              <a:bodyPr/>
              <a:lstStyle/>
              <a:p>
                <a:r>
                  <a:rPr lang="zh-CN" altLang="en-US">
                    <a:noFill/>
                  </a:rPr>
                  <a:t> </a:t>
                </a:r>
              </a:p>
            </p:txBody>
          </p:sp>
        </mc:Fallback>
      </mc:AlternateContent>
      <p:sp>
        <p:nvSpPr>
          <p:cNvPr id="4" name="QC_6_AN.47_1#dd30dc7da.bracket?vaa=1&amp;vcp=1&amp;vop=1&amp;pid=e5fd15f15&amp;color=0,55,96&amp;vpa=7&amp;vtp=1"/>
          <p:cNvSpPr/>
          <p:nvPr/>
        </p:nvSpPr>
        <p:spPr>
          <a:xfrm>
            <a:off x="1579245" y="223569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45_3#dd30dc7da.choices?htil=2&amp;vaa=1&amp;vcp=1&amp;vop=1&amp;pid=e5fd15f15&amp;color=0,55,96&amp;vtp=1&amp;bbb=1&amp;hs=1"/>
              <p:cNvSpPr/>
              <p:nvPr/>
            </p:nvSpPr>
            <p:spPr>
              <a:xfrm>
                <a:off x="502920" y="2516365"/>
                <a:ext cx="8110728" cy="1110171"/>
              </a:xfrm>
              <a:prstGeom prst="rect">
                <a:avLst/>
              </a:prstGeom>
              <a:noFill/>
              <a:ln/>
            </p:spPr>
            <p:txBody>
              <a:bodyPr wrap="none" lIns="0" tIns="0" rIns="0" bIns="0" rtlCol="0" anchor="t"/>
              <a:lstStyle/>
              <a:p>
                <a:pPr latinLnBrk="1">
                  <a:lnSpc>
                    <a:spcPts val="4600"/>
                  </a:lnSpc>
                  <a:tabLst>
                    <a:tab pos="4163314"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tabLst>
                    <a:tab pos="4163314"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45_3#dd30dc7da.choices?htil=2&amp;vaa=1&amp;vcp=1&amp;vop=1&amp;pid=e5fd15f15&amp;color=0,55,96&amp;vtp=1&amp;bbb=1&amp;hs=1"/>
              <p:cNvSpPr>
                <a:spLocks noRot="1" noChangeAspect="1" noMove="1" noResize="1" noEditPoints="1" noAdjustHandles="1" noChangeArrowheads="1" noChangeShapeType="1" noTextEdit="1"/>
              </p:cNvSpPr>
              <p:nvPr/>
            </p:nvSpPr>
            <p:spPr>
              <a:xfrm>
                <a:off x="502920" y="2516365"/>
                <a:ext cx="8110728" cy="1110171"/>
              </a:xfrm>
              <a:prstGeom prst="rect">
                <a:avLst/>
              </a:prstGeom>
              <a:blipFill>
                <a:blip r:embed="rId5"/>
                <a:stretch>
                  <a:fillRect l="-1805" b="-71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46_1#dd30dc7da?htil=2&amp;vaa=1&amp;vcp=1&amp;vop=1&amp;pid=e5fd15f15&amp;color=0,55,96&amp;vtp=1&amp;bbb=1&amp;hb=1&amp;hs=1"/>
              <p:cNvSpPr/>
              <p:nvPr/>
            </p:nvSpPr>
            <p:spPr>
              <a:xfrm>
                <a:off x="502920" y="3637457"/>
                <a:ext cx="8110728" cy="536512"/>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由图象知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6_AS.46_1#dd30dc7da?htil=2&amp;vaa=1&amp;vcp=1&amp;vop=1&amp;pid=e5fd15f15&amp;color=0,55,96&amp;vtp=1&amp;bbb=1&amp;hb=1&amp;hs=1"/>
              <p:cNvSpPr>
                <a:spLocks noRot="1" noChangeAspect="1" noMove="1" noResize="1" noEditPoints="1" noAdjustHandles="1" noChangeArrowheads="1" noChangeShapeType="1" noTextEdit="1"/>
              </p:cNvSpPr>
              <p:nvPr/>
            </p:nvSpPr>
            <p:spPr>
              <a:xfrm>
                <a:off x="502920" y="3637457"/>
                <a:ext cx="8110728" cy="536512"/>
              </a:xfrm>
              <a:prstGeom prst="rect">
                <a:avLst/>
              </a:prstGeom>
              <a:blipFill>
                <a:blip r:embed="rId6"/>
                <a:stretch>
                  <a:fillRect l="-1805"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46_1#dd30dc7da?htil=2&amp;vaa=1&amp;vcp=1&amp;vop=1&amp;pid=e5fd15f15&amp;color=0,55,96&amp;vtp=1&amp;bbb=1&amp;hb=1&amp;hs=1">
                <a:extLst>
                  <a:ext uri="{FF2B5EF4-FFF2-40B4-BE49-F238E27FC236}">
                    <a16:creationId xmlns:a16="http://schemas.microsoft.com/office/drawing/2014/main" id="{A37F5E55-568B-7533-7B62-F7B0B150E3FE}"/>
                  </a:ext>
                </a:extLst>
              </p:cNvPr>
              <p:cNvSpPr/>
              <p:nvPr/>
            </p:nvSpPr>
            <p:spPr>
              <a:xfrm>
                <a:off x="502920" y="4179303"/>
                <a:ext cx="10572016" cy="957771"/>
              </a:xfrm>
              <a:prstGeom prst="rect">
                <a:avLst/>
              </a:prstGeom>
              <a:noFill/>
              <a:ln/>
            </p:spPr>
            <p:txBody>
              <a:bodyPr wrap="none" lIns="0" tIns="0" rIns="0" bIns="0" rtlCol="0" anchor="t"/>
              <a:lstStyle/>
              <a:p>
                <a:pPr latinLnBrk="1">
                  <a:lnSpc>
                    <a:spcPts val="3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.由“五点法”,得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(0)=</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46_1#dd30dc7da?htil=2&amp;vaa=1&amp;vcp=1&amp;vop=1&amp;pid=e5fd15f15&amp;color=0,55,96&amp;vtp=1&amp;bbb=1&amp;hb=1&amp;hs=1">
                <a:extLst>
                  <a:ext uri="{FF2B5EF4-FFF2-40B4-BE49-F238E27FC236}">
                    <a16:creationId xmlns:a16="http://schemas.microsoft.com/office/drawing/2014/main" id="{A37F5E55-568B-7533-7B62-F7B0B150E3FE}"/>
                  </a:ext>
                </a:extLst>
              </p:cNvPr>
              <p:cNvSpPr>
                <a:spLocks noRot="1" noChangeAspect="1" noMove="1" noResize="1" noEditPoints="1" noAdjustHandles="1" noChangeArrowheads="1" noChangeShapeType="1" noTextEdit="1"/>
              </p:cNvSpPr>
              <p:nvPr/>
            </p:nvSpPr>
            <p:spPr>
              <a:xfrm>
                <a:off x="502920" y="4179303"/>
                <a:ext cx="10572016" cy="957771"/>
              </a:xfrm>
              <a:prstGeom prst="rect">
                <a:avLst/>
              </a:prstGeom>
              <a:blipFill>
                <a:blip r:embed="rId7"/>
                <a:stretch>
                  <a:fillRect l="-807" b="-82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bg/>
                                          </p:spTgt>
                                        </p:tgtEl>
                                        <p:attrNameLst>
                                          <p:attrName>style.visibility</p:attrName>
                                        </p:attrNameLst>
                                      </p:cBhvr>
                                      <p:to>
                                        <p:strVal val="visible"/>
                                      </p:to>
                                    </p:set>
                                    <p:animEffect transition="in" filter="fade">
                                      <p:cBhvr>
                                        <p:cTn id="17" dur="500"/>
                                        <p:tgtEl>
                                          <p:spTgt spid="8">
                                            <p:bg/>
                                          </p:spTgt>
                                        </p:tgtEl>
                                      </p:cBhvr>
                                    </p:animEffect>
                                    <p:anim calcmode="lin" valueType="num">
                                      <p:cBhvr>
                                        <p:cTn id="18" dur="500" fill="hold"/>
                                        <p:tgtEl>
                                          <p:spTgt spid="8">
                                            <p:bg/>
                                          </p:spTgt>
                                        </p:tgtEl>
                                        <p:attrNameLst>
                                          <p:attrName>ppt_x</p:attrName>
                                        </p:attrNameLst>
                                      </p:cBhvr>
                                      <p:tavLst>
                                        <p:tav tm="0">
                                          <p:val>
                                            <p:strVal val="#ppt_x"/>
                                          </p:val>
                                        </p:tav>
                                        <p:tav tm="100000">
                                          <p:val>
                                            <p:strVal val="#ppt_x"/>
                                          </p:val>
                                        </p:tav>
                                      </p:tavLst>
                                    </p:anim>
                                    <p:anim calcmode="lin" valueType="num">
                                      <p:cBhvr>
                                        <p:cTn id="19" dur="500" fill="hold"/>
                                        <p:tgtEl>
                                          <p:spTgt spid="8">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500"/>
                                        <p:tgtEl>
                                          <p:spTgt spid="8">
                                            <p:txEl>
                                              <p:pRg st="0" end="0"/>
                                            </p:txEl>
                                          </p:spTgt>
                                        </p:tgtEl>
                                      </p:cBhvr>
                                    </p:animEffect>
                                    <p:anim calcmode="lin" valueType="num">
                                      <p:cBhvr>
                                        <p:cTn id="2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fade">
                                      <p:cBhvr>
                                        <p:cTn id="27" dur="500"/>
                                        <p:tgtEl>
                                          <p:spTgt spid="8">
                                            <p:txEl>
                                              <p:pRg st="1" end="1"/>
                                            </p:txEl>
                                          </p:spTgt>
                                        </p:tgtEl>
                                      </p:cBhvr>
                                    </p:animEffect>
                                    <p:anim calcmode="lin" valueType="num">
                                      <p:cBhvr>
                                        <p:cTn id="2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pic>
        <p:nvPicPr>
          <p:cNvPr id="2" name="QC_6_BD.49_1#8cda0f685?htil=3&amp;vaa=1&amp;vcp=1&amp;vop=1&amp;pid=e5fd15f15&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07684" y="1681498"/>
            <a:ext cx="216712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49_2#8cda0f685?htil=3&amp;vaa=1&amp;vcp=1&amp;vop=1&amp;pid=e5fd15f15&amp;color=0,55,96&amp;vtp=1&amp;bt=1&amp;bbb=1&amp;hs=1"/>
              <p:cNvSpPr/>
              <p:nvPr/>
            </p:nvSpPr>
            <p:spPr>
              <a:xfrm>
                <a:off x="502920" y="1580914"/>
                <a:ext cx="8275320"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3-2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,的部分图象如图所示，</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49_2#8cda0f685?htil=3&amp;vaa=1&amp;vcp=1&amp;vop=1&amp;pid=e5fd15f15&amp;color=0,55,96&amp;vtp=1&amp;bt=1&amp;bbb=1&amp;hs=1"/>
              <p:cNvSpPr>
                <a:spLocks noRot="1" noChangeAspect="1" noMove="1" noResize="1" noEditPoints="1" noAdjustHandles="1" noChangeArrowheads="1" noChangeShapeType="1" noTextEdit="1"/>
              </p:cNvSpPr>
              <p:nvPr/>
            </p:nvSpPr>
            <p:spPr>
              <a:xfrm>
                <a:off x="502920" y="1580914"/>
                <a:ext cx="8275320" cy="491046"/>
              </a:xfrm>
              <a:prstGeom prst="rect">
                <a:avLst/>
              </a:prstGeom>
              <a:blipFill>
                <a:blip r:embed="rId4"/>
                <a:stretch>
                  <a:fillRect l="-1769" r="-884" b="-17284"/>
                </a:stretch>
              </a:blipFill>
              <a:ln/>
            </p:spPr>
            <p:txBody>
              <a:bodyPr/>
              <a:lstStyle/>
              <a:p>
                <a:r>
                  <a:rPr lang="zh-CN" altLang="en-US">
                    <a:noFill/>
                  </a:rPr>
                  <a:t> </a:t>
                </a:r>
              </a:p>
            </p:txBody>
          </p:sp>
        </mc:Fallback>
      </mc:AlternateContent>
      <p:sp>
        <p:nvSpPr>
          <p:cNvPr id="4" name="QC_6_AN.51_1#8cda0f685.bracket?vaa=1&amp;vcp=1&amp;vop=1&amp;pid=e5fd15f15&amp;color=0,55,96&amp;vpa=8&amp;vtp=1"/>
          <p:cNvSpPr/>
          <p:nvPr/>
        </p:nvSpPr>
        <p:spPr>
          <a:xfrm>
            <a:off x="8144447" y="173267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49_3#8cda0f685.choices?htil=3&amp;vaa=1&amp;vcp=1&amp;vop=1&amp;pid=e5fd15f15&amp;color=0,55,96&amp;vtp=1&amp;bbb=1&amp;hs=1"/>
              <p:cNvSpPr/>
              <p:nvPr/>
            </p:nvSpPr>
            <p:spPr>
              <a:xfrm>
                <a:off x="502920" y="2073039"/>
                <a:ext cx="8275320" cy="1110171"/>
              </a:xfrm>
              <a:prstGeom prst="rect">
                <a:avLst/>
              </a:prstGeom>
              <a:noFill/>
              <a:ln/>
            </p:spPr>
            <p:txBody>
              <a:bodyPr wrap="none" lIns="0" tIns="0" rIns="0" bIns="0" rtlCol="0" anchor="t"/>
              <a:lstStyle/>
              <a:p>
                <a:pPr latinLnBrk="1">
                  <a:lnSpc>
                    <a:spcPts val="4600"/>
                  </a:lnSpc>
                  <a:tabLst>
                    <a:tab pos="4245610"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18</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tabLst>
                    <a:tab pos="4245610"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18</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49_3#8cda0f685.choices?htil=3&amp;vaa=1&amp;vcp=1&amp;vop=1&amp;pid=e5fd15f15&amp;color=0,55,96&amp;vtp=1&amp;bbb=1&amp;hs=1"/>
              <p:cNvSpPr>
                <a:spLocks noRot="1" noChangeAspect="1" noMove="1" noResize="1" noEditPoints="1" noAdjustHandles="1" noChangeArrowheads="1" noChangeShapeType="1" noTextEdit="1"/>
              </p:cNvSpPr>
              <p:nvPr/>
            </p:nvSpPr>
            <p:spPr>
              <a:xfrm>
                <a:off x="502920" y="2073039"/>
                <a:ext cx="8275320" cy="1110171"/>
              </a:xfrm>
              <a:prstGeom prst="rect">
                <a:avLst/>
              </a:prstGeom>
              <a:blipFill>
                <a:blip r:embed="rId5"/>
                <a:stretch>
                  <a:fillRect l="-1769" b="-76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50_1#8cda0f685?htil=3&amp;vaa=1&amp;vcp=1&amp;vop=1&amp;pid=e5fd15f15&amp;color=0,55,96&amp;vtp=1&amp;bbb=1&amp;hb=1&amp;hs=1"/>
              <p:cNvSpPr/>
              <p:nvPr/>
            </p:nvSpPr>
            <p:spPr>
              <a:xfrm>
                <a:off x="502920" y="3194005"/>
                <a:ext cx="8275320" cy="970471"/>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由图象可知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.由图象可知，当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endParaRPr lang="en-US" altLang="zh-CN" dirty="0">
                  <a:solidFill>
                    <a:srgbClr val="003760"/>
                  </a:solidFill>
                </a:endParaRPr>
              </a:p>
            </p:txBody>
          </p:sp>
        </mc:Choice>
        <mc:Fallback xmlns="">
          <p:sp>
            <p:nvSpPr>
              <p:cNvPr id="6" name="QC_6_AS.50_1#8cda0f685?htil=3&amp;vaa=1&amp;vcp=1&amp;vop=1&amp;pid=e5fd15f15&amp;color=0,55,96&amp;vtp=1&amp;bbb=1&amp;hb=1&amp;hs=1"/>
              <p:cNvSpPr>
                <a:spLocks noRot="1" noChangeAspect="1" noMove="1" noResize="1" noEditPoints="1" noAdjustHandles="1" noChangeArrowheads="1" noChangeShapeType="1" noTextEdit="1"/>
              </p:cNvSpPr>
              <p:nvPr/>
            </p:nvSpPr>
            <p:spPr>
              <a:xfrm>
                <a:off x="502920" y="3194005"/>
                <a:ext cx="8275320" cy="970471"/>
              </a:xfrm>
              <a:prstGeom prst="rect">
                <a:avLst/>
              </a:prstGeom>
              <a:blipFill>
                <a:blip r:embed="rId6"/>
                <a:stretch>
                  <a:fillRect l="-1769" b="-81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50_1#8cda0f685?htil=3&amp;vaa=1&amp;vcp=1&amp;vop=1&amp;pid=e5fd15f15&amp;color=0,55,96&amp;vtp=1&amp;bbb=1&amp;hb=1&amp;hs=1">
                <a:extLst>
                  <a:ext uri="{FF2B5EF4-FFF2-40B4-BE49-F238E27FC236}">
                    <a16:creationId xmlns:a16="http://schemas.microsoft.com/office/drawing/2014/main" id="{680648BC-9B14-8D8A-C1E4-2EDDA0DB2BAF}"/>
                  </a:ext>
                </a:extLst>
              </p:cNvPr>
              <p:cNvSpPr/>
              <p:nvPr/>
            </p:nvSpPr>
            <p:spPr>
              <a:xfrm>
                <a:off x="503995" y="4319733"/>
                <a:ext cx="10572016" cy="1109980"/>
              </a:xfrm>
              <a:prstGeom prst="rect">
                <a:avLst/>
              </a:prstGeom>
              <a:noFill/>
              <a:ln/>
            </p:spPr>
            <p:txBody>
              <a:bodyPr wrap="none" lIns="0" tIns="0" rIns="0" bIns="0" rtlCol="0" anchor="t"/>
              <a:lstStyle/>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18</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num>
                      <m:den>
                        <m:r>
                          <a:rPr lang="en-US" altLang="zh-CN" b="0" i="0">
                            <a:solidFill>
                              <a:srgbClr val="003760"/>
                            </a:solidFill>
                            <a:latin typeface="Cambria Math" pitchFamily="34" charset="0"/>
                            <a:ea typeface="Cambria Math" pitchFamily="34" charset="-122"/>
                            <a:cs typeface="Cambria Math" pitchFamily="34" charset="-120"/>
                          </a:rPr>
                          <m:t>18</m:t>
                        </m:r>
                      </m:den>
                    </m:f>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num>
                      <m:den>
                        <m:r>
                          <a:rPr lang="en-US" altLang="zh-CN" b="0" i="0">
                            <a:solidFill>
                              <a:srgbClr val="003760"/>
                            </a:solidFill>
                            <a:latin typeface="Cambria Math" pitchFamily="34" charset="0"/>
                            <a:ea typeface="Cambria Math" pitchFamily="34" charset="-122"/>
                            <a:cs typeface="Cambria Math" pitchFamily="34" charset="-120"/>
                          </a:rPr>
                          <m:t>18</m:t>
                        </m:r>
                      </m:den>
                    </m:f>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8" name="QC_6_AS.50_1#8cda0f685?htil=3&amp;vaa=1&amp;vcp=1&amp;vop=1&amp;pid=e5fd15f15&amp;color=0,55,96&amp;vtp=1&amp;bbb=1&amp;hb=1&amp;hs=1">
                <a:extLst>
                  <a:ext uri="{FF2B5EF4-FFF2-40B4-BE49-F238E27FC236}">
                    <a16:creationId xmlns:a16="http://schemas.microsoft.com/office/drawing/2014/main" id="{680648BC-9B14-8D8A-C1E4-2EDDA0DB2BAF}"/>
                  </a:ext>
                </a:extLst>
              </p:cNvPr>
              <p:cNvSpPr>
                <a:spLocks noRot="1" noChangeAspect="1" noMove="1" noResize="1" noEditPoints="1" noAdjustHandles="1" noChangeArrowheads="1" noChangeShapeType="1" noTextEdit="1"/>
              </p:cNvSpPr>
              <p:nvPr/>
            </p:nvSpPr>
            <p:spPr>
              <a:xfrm>
                <a:off x="503995" y="4319733"/>
                <a:ext cx="10572016" cy="1109980"/>
              </a:xfrm>
              <a:prstGeom prst="rect">
                <a:avLst/>
              </a:prstGeom>
              <a:blipFill>
                <a:blip r:embed="rId7"/>
                <a:stretch>
                  <a:fillRect l="-1384" b="-71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anim calcmode="lin" valueType="num">
                                      <p:cBhvr>
                                        <p:cTn id="23" dur="500" fill="hold"/>
                                        <p:tgtEl>
                                          <p:spTgt spid="8">
                                            <p:bg/>
                                          </p:spTgt>
                                        </p:tgtEl>
                                        <p:attrNameLst>
                                          <p:attrName>ppt_x</p:attrName>
                                        </p:attrNameLst>
                                      </p:cBhvr>
                                      <p:tavLst>
                                        <p:tav tm="0">
                                          <p:val>
                                            <p:strVal val="#ppt_x"/>
                                          </p:val>
                                        </p:tav>
                                        <p:tav tm="100000">
                                          <p:val>
                                            <p:strVal val="#ppt_x"/>
                                          </p:val>
                                        </p:tav>
                                      </p:tavLst>
                                    </p:anim>
                                    <p:anim calcmode="lin" valueType="num">
                                      <p:cBhvr>
                                        <p:cTn id="24" dur="500" fill="hold"/>
                                        <p:tgtEl>
                                          <p:spTgt spid="8">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anim calcmode="lin" valueType="num">
                                      <p:cBhvr>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anim calcmode="lin" valueType="num">
                                      <p:cBhvr>
                                        <p:cTn id="3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5_BD#e41a83606?vcp=1&amp;pid=7ddfad7fb&amp;color=97,97,244&amp;vtp=1&amp;bt=1&amp;bbb=1"/>
          <p:cNvSpPr/>
          <p:nvPr/>
        </p:nvSpPr>
        <p:spPr>
          <a:xfrm>
            <a:off x="502920" y="792000"/>
            <a:ext cx="10570464" cy="366141"/>
          </a:xfrm>
          <a:prstGeom prst="rect">
            <a:avLst/>
          </a:prstGeom>
          <a:noFill/>
          <a:ln/>
        </p:spPr>
        <p:txBody>
          <a:bodyPr wrap="none" lIns="0" tIns="0" rIns="0" bIns="0" rtlCol="0" anchor="t"/>
          <a:lstStyle/>
          <a:p>
            <a:pPr algn="l" latinLnBrk="1">
              <a:lnSpc>
                <a:spcPts val="31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单调性与单调区间</a:t>
            </a:r>
            <a:endParaRPr lang="en-US" altLang="zh-CN" sz="2000" dirty="0"/>
          </a:p>
        </p:txBody>
      </p:sp>
      <mc:AlternateContent xmlns:mc="http://schemas.openxmlformats.org/markup-compatibility/2006" xmlns:a14="http://schemas.microsoft.com/office/drawing/2010/main">
        <mc:Choice Requires="a14">
          <p:sp>
            <p:nvSpPr>
              <p:cNvPr id="3" name="QO_6_BD.53_1#1d05dc617?vcp=1&amp;vop=1&amp;pid=e41a83606&amp;color=0,55,96&amp;vtp=1&amp;bbb=1&amp;hb=1"/>
              <p:cNvSpPr/>
              <p:nvPr/>
            </p:nvSpPr>
            <p:spPr>
              <a:xfrm>
                <a:off x="502920" y="1198227"/>
                <a:ext cx="10570464" cy="73660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[广东茂名2024高一期末]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的图象的一个对称中心为</a:t>
                </a:r>
              </a:p>
              <a:p>
                <a:pPr latinLnBrk="1">
                  <a:lnSpc>
                    <a:spcPts val="29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,0</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BD.53_1#1d05dc617?vcp=1&amp;vop=1&amp;pid=e41a83606&amp;color=0,55,96&amp;vtp=1&amp;bbb=1&amp;hb=1"/>
              <p:cNvSpPr>
                <a:spLocks noRot="1" noChangeAspect="1" noMove="1" noResize="1" noEditPoints="1" noAdjustHandles="1" noChangeArrowheads="1" noChangeShapeType="1" noTextEdit="1"/>
              </p:cNvSpPr>
              <p:nvPr/>
            </p:nvSpPr>
            <p:spPr>
              <a:xfrm>
                <a:off x="502920" y="1198227"/>
                <a:ext cx="10570464" cy="736600"/>
              </a:xfrm>
              <a:prstGeom prst="rect">
                <a:avLst/>
              </a:prstGeom>
              <a:blipFill>
                <a:blip r:embed="rId3"/>
                <a:stretch>
                  <a:fillRect l="-1038" t="-5833" b="-11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54_1#fa716e4cc?vcp=1&amp;vop=1&amp;pid=1d05dc617&amp;color=0,55,96&amp;vtp=1&amp;bbb=1"/>
              <p:cNvSpPr/>
              <p:nvPr/>
            </p:nvSpPr>
            <p:spPr>
              <a:xfrm>
                <a:off x="502920" y="1937475"/>
                <a:ext cx="10570464" cy="325565"/>
              </a:xfrm>
              <a:prstGeom prst="rect">
                <a:avLst/>
              </a:prstGeom>
              <a:noFill/>
              <a:ln/>
            </p:spPr>
            <p:txBody>
              <a:bodyPr wrap="none" lIns="0" tIns="0" rIns="0" bIns="0" rtlCol="0" anchor="t"/>
              <a:lstStyle/>
              <a:p>
                <a:pPr algn="l" latinLnBrk="1">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的单调递减区间；</a:t>
                </a:r>
                <a:endParaRPr lang="en-US" altLang="zh-CN" sz="1800" dirty="0"/>
              </a:p>
            </p:txBody>
          </p:sp>
        </mc:Choice>
        <mc:Fallback xmlns="">
          <p:sp>
            <p:nvSpPr>
              <p:cNvPr id="4" name="QO_7_BD.54_1#fa716e4cc?vcp=1&amp;vop=1&amp;pid=1d05dc617&amp;color=0,55,96&amp;vtp=1&amp;bbb=1"/>
              <p:cNvSpPr>
                <a:spLocks noRot="1" noChangeAspect="1" noMove="1" noResize="1" noEditPoints="1" noAdjustHandles="1" noChangeArrowheads="1" noChangeShapeType="1" noTextEdit="1"/>
              </p:cNvSpPr>
              <p:nvPr/>
            </p:nvSpPr>
            <p:spPr>
              <a:xfrm>
                <a:off x="502920" y="1937475"/>
                <a:ext cx="10570464" cy="325565"/>
              </a:xfrm>
              <a:prstGeom prst="rect">
                <a:avLst/>
              </a:prstGeom>
              <a:blipFill>
                <a:blip r:embed="rId4"/>
                <a:stretch>
                  <a:fillRect l="-1384" t="-9434" b="-433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55_1#fa716e4cc?vcp=1&amp;vop=1&amp;pid=1d05dc617&amp;color=0,55,96&amp;vtp=1&amp;bbb=1&amp;hb=1"/>
              <p:cNvSpPr/>
              <p:nvPr/>
            </p:nvSpPr>
            <p:spPr>
              <a:xfrm>
                <a:off x="502920" y="2273390"/>
                <a:ext cx="10570464" cy="3945509"/>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的图象的一个对称中心为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，结合复合函数的单调性法则，可知求函数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的单调递减区间</a:t>
                </a:r>
                <a:r>
                  <a:rPr lang="en-US" altLang="zh-CN" sz="1800" b="0" i="0">
                    <a:solidFill>
                      <a:srgbClr val="003760"/>
                    </a:solidFill>
                    <a:latin typeface="Times New Roman" pitchFamily="34" charset="0"/>
                    <a:ea typeface="微软雅黑" pitchFamily="34" charset="-122"/>
                    <a:cs typeface="Times New Roman" pitchFamily="34" charset="-120"/>
                  </a:rPr>
                  <a:t>，即求函</a:t>
                </a:r>
              </a:p>
              <a:p>
                <a:pPr latinLnBrk="1">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的单调递减区间，即求函数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的单调递增区间</a:t>
                </a:r>
                <a:r>
                  <a:rPr lang="en-US" altLang="zh-CN" sz="1800" b="0" i="0">
                    <a:solidFill>
                      <a:srgbClr val="003760"/>
                    </a:solidFill>
                    <a:latin typeface="Times New Roman" pitchFamily="34" charset="0"/>
                    <a:ea typeface="微软雅黑" pitchFamily="34" charset="-122"/>
                    <a:cs typeface="Times New Roman" pitchFamily="34" charset="-120"/>
                  </a:rPr>
                  <a:t>，即有</a:t>
                </a:r>
              </a:p>
              <a:p>
                <a:pPr latinLnBrk="1">
                  <a:lnSpc>
                    <a:spcPts val="4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的单调递减区间是</a:t>
                </a:r>
              </a:p>
              <a:p>
                <a:pPr latinLnBrk="1">
                  <a:lnSpc>
                    <a:spcPts val="4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kπ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kπ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7_AN.55_1#fa716e4cc?vcp=1&amp;vop=1&amp;pid=1d05dc617&amp;color=0,55,96&amp;vtp=1&amp;bbb=1&amp;hb=1"/>
              <p:cNvSpPr>
                <a:spLocks noRot="1" noChangeAspect="1" noMove="1" noResize="1" noEditPoints="1" noAdjustHandles="1" noChangeArrowheads="1" noChangeShapeType="1" noTextEdit="1"/>
              </p:cNvSpPr>
              <p:nvPr/>
            </p:nvSpPr>
            <p:spPr>
              <a:xfrm>
                <a:off x="502920" y="2273390"/>
                <a:ext cx="10570464" cy="3945509"/>
              </a:xfrm>
              <a:prstGeom prst="rect">
                <a:avLst/>
              </a:prstGeom>
              <a:blipFill>
                <a:blip r:embed="rId5"/>
                <a:stretch>
                  <a:fillRect l="-1384" r="-1384" b="-20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6_1#bd8d0aaff?vcp=1&amp;vop=1&amp;pid=1d05dc617&amp;color=0,55,96&amp;vtp=1&amp;bt=1&amp;bbb=1"/>
              <p:cNvSpPr/>
              <p:nvPr/>
            </p:nvSpPr>
            <p:spPr>
              <a:xfrm>
                <a:off x="502920" y="2381713"/>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的最小值，并求出此时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的取值集合．</a:t>
                </a:r>
                <a:endParaRPr lang="en-US" altLang="zh-CN" sz="1800" dirty="0"/>
              </a:p>
            </p:txBody>
          </p:sp>
        </mc:Choice>
        <mc:Fallback xmlns="">
          <p:sp>
            <p:nvSpPr>
              <p:cNvPr id="2" name="QO_7_BD.56_1#bd8d0aaff?vcp=1&amp;vop=1&amp;pid=1d05dc617&amp;color=0,55,96&amp;vtp=1&amp;bt=1&amp;bbb=1"/>
              <p:cNvSpPr>
                <a:spLocks noRot="1" noChangeAspect="1" noMove="1" noResize="1" noEditPoints="1" noAdjustHandles="1" noChangeArrowheads="1" noChangeShapeType="1" noTextEdit="1"/>
              </p:cNvSpPr>
              <p:nvPr/>
            </p:nvSpPr>
            <p:spPr>
              <a:xfrm>
                <a:off x="502920" y="2381713"/>
                <a:ext cx="10570464" cy="363665"/>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57_1#bd8d0aaff?vcp=1&amp;vop=1&amp;pid=1d05dc617&amp;color=0,55,96&amp;vtp=1&amp;bbb=1"/>
              <p:cNvSpPr/>
              <p:nvPr/>
            </p:nvSpPr>
            <p:spPr>
              <a:xfrm>
                <a:off x="502920" y="2753822"/>
                <a:ext cx="10570464" cy="971931"/>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min</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的最小值是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的取值集合是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57_1#bd8d0aaff?vcp=1&amp;vop=1&amp;pid=1d05dc617&amp;color=0,55,96&amp;vtp=1&amp;bbb=1"/>
              <p:cNvSpPr>
                <a:spLocks noRot="1" noChangeAspect="1" noMove="1" noResize="1" noEditPoints="1" noAdjustHandles="1" noChangeArrowheads="1" noChangeShapeType="1" noTextEdit="1"/>
              </p:cNvSpPr>
              <p:nvPr/>
            </p:nvSpPr>
            <p:spPr>
              <a:xfrm>
                <a:off x="502920" y="2753822"/>
                <a:ext cx="10570464" cy="971931"/>
              </a:xfrm>
              <a:prstGeom prst="rect">
                <a:avLst/>
              </a:prstGeom>
              <a:blipFill>
                <a:blip r:embed="rId4"/>
                <a:stretch>
                  <a:fillRect l="-1384" b="-8176"/>
                </a:stretch>
              </a:blipFill>
              <a:ln/>
            </p:spPr>
            <p:txBody>
              <a:bodyPr/>
              <a:lstStyle/>
              <a:p>
                <a:r>
                  <a:rPr lang="zh-CN" altLang="en-US">
                    <a:noFill/>
                  </a:rPr>
                  <a:t> </a:t>
                </a:r>
              </a:p>
            </p:txBody>
          </p:sp>
        </mc:Fallback>
      </mc:AlternateContent>
      <p:sp>
        <p:nvSpPr>
          <p:cNvPr id="4" name="P_6_BD#1092a51bd?vcp=1&amp;pid=e41a83606&amp;color=0,55,96&amp;vtp=1&amp;bbb=1&amp;hb=1"/>
          <p:cNvSpPr/>
          <p:nvPr/>
        </p:nvSpPr>
        <p:spPr>
          <a:xfrm>
            <a:off x="502920" y="3732928"/>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求解正弦函数、余弦函数的单调区间时，注意函数的定义域</a:t>
            </a:r>
            <a:r>
              <a:rPr lang="en-US" altLang="zh-CN" sz="1800" b="0" i="0">
                <a:solidFill>
                  <a:srgbClr val="003760"/>
                </a:solidFill>
                <a:latin typeface="Times New Roman" pitchFamily="34" charset="0"/>
                <a:ea typeface="微软雅黑" pitchFamily="34" charset="-122"/>
                <a:cs typeface="Times New Roman" pitchFamily="34" charset="-120"/>
              </a:rPr>
              <a:t>.求复合函数的单调区间可</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多次运用复合函数</a:t>
            </a:r>
            <a:r>
              <a:rPr lang="en-US" altLang="zh-CN" b="0" i="0" dirty="0">
                <a:solidFill>
                  <a:srgbClr val="003760"/>
                </a:solidFill>
                <a:latin typeface="Times New Roman" pitchFamily="34" charset="0"/>
                <a:ea typeface="微软雅黑" pitchFamily="34" charset="-122"/>
                <a:cs typeface="Times New Roman" pitchFamily="34" charset="-120"/>
              </a:rPr>
              <a:t>“同增异减”的单调性法则.注意变换前后两函数的单调性是否相同.</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8_1#5e669743a?vaa=1&amp;vcp=1&amp;vop=1&amp;pid=e41a83606&amp;color=0,55,96&amp;vtp=1&amp;bt=1&amp;bbb=1"/>
              <p:cNvSpPr/>
              <p:nvPr/>
            </p:nvSpPr>
            <p:spPr>
              <a:xfrm>
                <a:off x="502920" y="2117522"/>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的单调递减区间是</a:t>
                </a:r>
                <a:r>
                  <a:rPr lang="en-US" altLang="zh-CN" sz="1800" i="0">
                    <a:solidFill>
                      <a:srgbClr val="003760"/>
                    </a:solidFill>
                    <a:latin typeface="SimSun" pitchFamily="34" charset="0"/>
                    <a:ea typeface="SimSun" pitchFamily="34" charset="-122"/>
                    <a:cs typeface="SimSun" pitchFamily="34" charset="-120"/>
                  </a:rPr>
                  <a:t>_________________________________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58_1#5e669743a?vaa=1&amp;vcp=1&amp;vop=1&amp;pid=e41a83606&amp;color=0,55,96&amp;vtp=1&amp;bt=1&amp;bbb=1"/>
              <p:cNvSpPr>
                <a:spLocks noRot="1" noChangeAspect="1" noMove="1" noResize="1" noEditPoints="1" noAdjustHandles="1" noChangeArrowheads="1" noChangeShapeType="1" noTextEdit="1"/>
              </p:cNvSpPr>
              <p:nvPr/>
            </p:nvSpPr>
            <p:spPr>
              <a:xfrm>
                <a:off x="502920" y="2117522"/>
                <a:ext cx="10570464" cy="525844"/>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60_1#5e669743a.blank?vaa=1&amp;vcp=1&amp;vop=1&amp;pid=e41a83606&amp;color=0,55,96&amp;vpa=9&amp;vtp=1&amp;bbb=1"/>
              <p:cNvSpPr/>
              <p:nvPr/>
            </p:nvSpPr>
            <p:spPr>
              <a:xfrm>
                <a:off x="7050532" y="2221090"/>
                <a:ext cx="3771075" cy="304800"/>
              </a:xfrm>
              <a:prstGeom prst="rect">
                <a:avLst/>
              </a:prstGeom>
              <a:noFill/>
              <a:ln/>
            </p:spPr>
            <p:txBody>
              <a:bodyPr wrap="none" lIns="0" tIns="0" rIns="0" bIns="0" rtlCol="0" anchor="t"/>
              <a:lstStyle/>
              <a:p>
                <a:pPr algn="ctr" latinLnBrk="1">
                  <a:lnSpc>
                    <a:spcPts val="26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3+4</m:t>
                    </m:r>
                    <m:r>
                      <a:rPr lang="en-US" altLang="zh-CN" sz="2000" b="0" i="0" smtClean="0">
                        <a:solidFill>
                          <a:srgbClr val="6161F4"/>
                        </a:solidFill>
                        <a:latin typeface="Cambria Math" pitchFamily="34" charset="0"/>
                        <a:ea typeface="Cambria Math" pitchFamily="34" charset="-122"/>
                        <a:cs typeface="Cambria Math" pitchFamily="34" charset="-120"/>
                      </a:rPr>
                      <m:t>𝑘</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,5</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3+4</m:t>
                    </m:r>
                    <m:r>
                      <a:rPr lang="en-US" altLang="zh-CN" sz="2000" b="0" i="0" smtClean="0">
                        <a:solidFill>
                          <a:srgbClr val="6161F4"/>
                        </a:solidFill>
                        <a:latin typeface="Cambria Math" pitchFamily="34" charset="0"/>
                        <a:ea typeface="Cambria Math" pitchFamily="34" charset="-122"/>
                        <a:cs typeface="Cambria Math" pitchFamily="34" charset="-120"/>
                      </a:rPr>
                      <m:t>𝑘</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𝑘</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1" i="0" smtClean="0">
                        <a:solidFill>
                          <a:srgbClr val="6161F4"/>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60_1#5e669743a.blank?vaa=1&amp;vcp=1&amp;vop=1&amp;pid=e41a83606&amp;color=0,55,96&amp;vpa=9&amp;vtp=1&amp;bbb=1"/>
              <p:cNvSpPr>
                <a:spLocks noRot="1" noChangeAspect="1" noMove="1" noResize="1" noEditPoints="1" noAdjustHandles="1" noChangeArrowheads="1" noChangeShapeType="1" noTextEdit="1"/>
              </p:cNvSpPr>
              <p:nvPr/>
            </p:nvSpPr>
            <p:spPr>
              <a:xfrm>
                <a:off x="7050532" y="2221090"/>
                <a:ext cx="3771075" cy="304800"/>
              </a:xfrm>
              <a:prstGeom prst="rect">
                <a:avLst/>
              </a:prstGeom>
              <a:blipFill>
                <a:blip r:embed="rId4"/>
                <a:stretch>
                  <a:fillRect l="-1618" t="-24000" r="-485" b="-54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59_1#5e669743a?vaa=1&amp;vcp=1&amp;vop=1&amp;pid=e41a83606&amp;color=0,55,96&amp;vtp=1&amp;bbb=1"/>
              <p:cNvSpPr/>
              <p:nvPr/>
            </p:nvSpPr>
            <p:spPr>
              <a:xfrm>
                <a:off x="502920" y="2650350"/>
                <a:ext cx="10570464" cy="206362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的单调递减区间是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59_1#5e669743a?vaa=1&amp;vcp=1&amp;vop=1&amp;pid=e41a83606&amp;color=0,55,96&amp;vtp=1&amp;bbb=1"/>
              <p:cNvSpPr>
                <a:spLocks noRot="1" noChangeAspect="1" noMove="1" noResize="1" noEditPoints="1" noAdjustHandles="1" noChangeArrowheads="1" noChangeShapeType="1" noTextEdit="1"/>
              </p:cNvSpPr>
              <p:nvPr/>
            </p:nvSpPr>
            <p:spPr>
              <a:xfrm>
                <a:off x="502920" y="2650350"/>
                <a:ext cx="10570464" cy="2063623"/>
              </a:xfrm>
              <a:prstGeom prst="rect">
                <a:avLst/>
              </a:prstGeom>
              <a:blipFill>
                <a:blip r:embed="rId5"/>
                <a:stretch>
                  <a:fillRect l="-1384" b="-38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62_1#d921c7c4e?vcp=1&amp;vop=1&amp;pid=e41a83606&amp;color=0,55,96&amp;vtp=1&amp;bt=1&amp;bbb=1"/>
              <p:cNvSpPr/>
              <p:nvPr/>
            </p:nvSpPr>
            <p:spPr>
              <a:xfrm>
                <a:off x="502920" y="1969217"/>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4-2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62_1#d921c7c4e?vcp=1&amp;vop=1&amp;pid=e41a83606&amp;color=0,55,96&amp;vtp=1&amp;bt=1&amp;bbb=1"/>
              <p:cNvSpPr>
                <a:spLocks noRot="1" noChangeAspect="1" noMove="1" noResize="1" noEditPoints="1" noAdjustHandles="1" noChangeArrowheads="1" noChangeShapeType="1" noTextEdit="1"/>
              </p:cNvSpPr>
              <p:nvPr/>
            </p:nvSpPr>
            <p:spPr>
              <a:xfrm>
                <a:off x="502920" y="1969217"/>
                <a:ext cx="10570464" cy="500888"/>
              </a:xfrm>
              <a:prstGeom prst="rect">
                <a:avLst/>
              </a:prstGeom>
              <a:blipFill>
                <a:blip r:embed="rId3"/>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63_1#c8f6ad0ab?vcp=1&amp;vop=1&amp;pid=d921c7c4e&amp;color=0,55,96&amp;vtp=1&amp;bbb=1"/>
              <p:cNvSpPr/>
              <p:nvPr/>
            </p:nvSpPr>
            <p:spPr>
              <a:xfrm>
                <a:off x="502920" y="2474867"/>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的单调递增区间；</a:t>
                </a:r>
                <a:endParaRPr lang="en-US" altLang="zh-CN" sz="1800" dirty="0"/>
              </a:p>
            </p:txBody>
          </p:sp>
        </mc:Choice>
        <mc:Fallback xmlns="">
          <p:sp>
            <p:nvSpPr>
              <p:cNvPr id="3" name="QO_7_BD.63_1#c8f6ad0ab?vcp=1&amp;vop=1&amp;pid=d921c7c4e&amp;color=0,55,96&amp;vtp=1&amp;bbb=1"/>
              <p:cNvSpPr>
                <a:spLocks noRot="1" noChangeAspect="1" noMove="1" noResize="1" noEditPoints="1" noAdjustHandles="1" noChangeArrowheads="1" noChangeShapeType="1" noTextEdit="1"/>
              </p:cNvSpPr>
              <p:nvPr/>
            </p:nvSpPr>
            <p:spPr>
              <a:xfrm>
                <a:off x="502920" y="2474867"/>
                <a:ext cx="10570464" cy="363665"/>
              </a:xfrm>
              <a:prstGeom prst="rect">
                <a:avLst/>
              </a:prstGeom>
              <a:blipFill>
                <a:blip r:embed="rId4"/>
                <a:stretch>
                  <a:fillRect l="-1384"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64_1#c8f6ad0ab?vcp=1&amp;vop=1&amp;pid=d921c7c4e&amp;color=0,55,96&amp;vtp=1&amp;bbb=1"/>
              <p:cNvSpPr/>
              <p:nvPr/>
            </p:nvSpPr>
            <p:spPr>
              <a:xfrm>
                <a:off x="502920" y="2839357"/>
                <a:ext cx="10570464" cy="2076006"/>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对于函数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64_1#c8f6ad0ab?vcp=1&amp;vop=1&amp;pid=d921c7c4e&amp;color=0,55,96&amp;vtp=1&amp;bbb=1"/>
              <p:cNvSpPr>
                <a:spLocks noRot="1" noChangeAspect="1" noMove="1" noResize="1" noEditPoints="1" noAdjustHandles="1" noChangeArrowheads="1" noChangeShapeType="1" noTextEdit="1"/>
              </p:cNvSpPr>
              <p:nvPr/>
            </p:nvSpPr>
            <p:spPr>
              <a:xfrm>
                <a:off x="502920" y="2839357"/>
                <a:ext cx="10570464" cy="2076006"/>
              </a:xfrm>
              <a:prstGeom prst="rect">
                <a:avLst/>
              </a:prstGeom>
              <a:blipFill>
                <a:blip r:embed="rId5"/>
                <a:stretch>
                  <a:fillRect l="-1384" b="-41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5_1#1b24d10b4?vcp=1&amp;vop=1&amp;pid=d921c7c4e&amp;color=0,55,96&amp;vtp=1&amp;bt=1&amp;bbb=1"/>
              <p:cNvSpPr/>
              <p:nvPr/>
            </p:nvSpPr>
            <p:spPr>
              <a:xfrm>
                <a:off x="502920" y="1615109"/>
                <a:ext cx="10570464" cy="391922"/>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Times New Roman" pitchFamily="34" charset="0"/>
                    <a:ea typeface="微软雅黑" pitchFamily="34" charset="-122"/>
                    <a:cs typeface="Times New Roman" pitchFamily="34" charset="-120"/>
                  </a:rPr>
                  <a:t>（2）当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，求实数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2" name="QO_7_BD.65_1#1b24d10b4?vcp=1&amp;vop=1&amp;pid=d921c7c4e&amp;color=0,55,96&amp;vtp=1&amp;bt=1&amp;bbb=1"/>
              <p:cNvSpPr>
                <a:spLocks noRot="1" noChangeAspect="1" noMove="1" noResize="1" noEditPoints="1" noAdjustHandles="1" noChangeArrowheads="1" noChangeShapeType="1" noTextEdit="1"/>
              </p:cNvSpPr>
              <p:nvPr/>
            </p:nvSpPr>
            <p:spPr>
              <a:xfrm>
                <a:off x="502920" y="1615109"/>
                <a:ext cx="10570464" cy="391922"/>
              </a:xfrm>
              <a:prstGeom prst="rect">
                <a:avLst/>
              </a:prstGeom>
              <a:blipFill>
                <a:blip r:embed="rId3"/>
                <a:stretch>
                  <a:fillRect l="-1384" b="-359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66_1#1b24d10b4?vcp=1&amp;vop=1&amp;pid=d921c7c4e&amp;color=0,55,96&amp;vtp=1&amp;bbb=1"/>
              <p:cNvSpPr/>
              <p:nvPr/>
            </p:nvSpPr>
            <p:spPr>
              <a:xfrm>
                <a:off x="502920" y="2017318"/>
                <a:ext cx="10570464" cy="273685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即</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取得最大值2.</a:t>
                </a:r>
                <a:endParaRPr lang="en-US" altLang="zh-CN" sz="1800" dirty="0"/>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取到最大值2，</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内使函数值为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66_1#1b24d10b4?vcp=1&amp;vop=1&amp;pid=d921c7c4e&amp;color=0,55,96&amp;vtp=1&amp;bbb=1"/>
              <p:cNvSpPr>
                <a:spLocks noRot="1" noChangeAspect="1" noMove="1" noResize="1" noEditPoints="1" noAdjustHandles="1" noChangeArrowheads="1" noChangeShapeType="1" noTextEdit="1"/>
              </p:cNvSpPr>
              <p:nvPr/>
            </p:nvSpPr>
            <p:spPr>
              <a:xfrm>
                <a:off x="502920" y="2017318"/>
                <a:ext cx="10570464" cy="2736850"/>
              </a:xfrm>
              <a:prstGeom prst="rect">
                <a:avLst/>
              </a:prstGeom>
              <a:blipFill>
                <a:blip r:embed="rId4"/>
                <a:stretch>
                  <a:fillRect l="-1384" r="-2826" b="-28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7_1#980ff181c?vaa=1&amp;vcp=1&amp;vop=1&amp;pid=e41a83606&amp;color=0,55,96&amp;vtp=1&amp;bt=1&amp;bbb=1&amp;hb=1"/>
              <p:cNvSpPr/>
              <p:nvPr/>
            </p:nvSpPr>
            <p:spPr>
              <a:xfrm>
                <a:off x="502920" y="1432102"/>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[山西忻州2024高一月考]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范围是(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67_1#980ff181c?vaa=1&amp;vcp=1&amp;vop=1&amp;pid=e41a83606&amp;color=0,55,96&amp;vtp=1&amp;bt=1&amp;bbb=1&amp;hb=1"/>
              <p:cNvSpPr>
                <a:spLocks noRot="1" noChangeAspect="1" noMove="1" noResize="1" noEditPoints="1" noAdjustHandles="1" noChangeArrowheads="1" noChangeShapeType="1" noTextEdit="1"/>
              </p:cNvSpPr>
              <p:nvPr/>
            </p:nvSpPr>
            <p:spPr>
              <a:xfrm>
                <a:off x="502920" y="1432102"/>
                <a:ext cx="10570464" cy="909955"/>
              </a:xfrm>
              <a:prstGeom prst="rect">
                <a:avLst/>
              </a:prstGeom>
              <a:blipFill>
                <a:blip r:embed="rId3"/>
                <a:stretch>
                  <a:fillRect l="-1384" r="-692" b="-15436"/>
                </a:stretch>
              </a:blipFill>
              <a:ln/>
            </p:spPr>
            <p:txBody>
              <a:bodyPr/>
              <a:lstStyle/>
              <a:p>
                <a:r>
                  <a:rPr lang="zh-CN" altLang="en-US">
                    <a:noFill/>
                  </a:rPr>
                  <a:t> </a:t>
                </a:r>
              </a:p>
            </p:txBody>
          </p:sp>
        </mc:Fallback>
      </mc:AlternateContent>
      <p:sp>
        <p:nvSpPr>
          <p:cNvPr id="3" name="QC_6_AN.69_1#980ff181c.bracket?vaa=1&amp;vcp=1&amp;vop=1&amp;pid=e41a83606&amp;color=0,55,96&amp;vpa=10&amp;vtp=1"/>
          <p:cNvSpPr/>
          <p:nvPr/>
        </p:nvSpPr>
        <p:spPr>
          <a:xfrm>
            <a:off x="1350645" y="205656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67_2#980ff181c.choices?vaa=1&amp;vcp=1&amp;vop=1&amp;pid=e41a83606&amp;color=0,55,96&amp;vtp=1&amp;bbb=1"/>
              <p:cNvSpPr/>
              <p:nvPr/>
            </p:nvSpPr>
            <p:spPr>
              <a:xfrm>
                <a:off x="502920" y="2351709"/>
                <a:ext cx="10570464" cy="525590"/>
              </a:xfrm>
              <a:prstGeom prst="rect">
                <a:avLst/>
              </a:prstGeom>
              <a:noFill/>
              <a:ln/>
            </p:spPr>
            <p:txBody>
              <a:bodyPr wrap="none" lIns="0" tIns="0" rIns="0" bIns="0" rtlCol="0" anchor="t"/>
              <a:lstStyle/>
              <a:p>
                <a:pPr latinLnBrk="1">
                  <a:lnSpc>
                    <a:spcPts val="4500"/>
                  </a:lnSpc>
                  <a:tabLst>
                    <a:tab pos="2725166" algn="l"/>
                    <a:tab pos="5386832" algn="l"/>
                    <a:tab pos="80611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[1,3]</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67_2#980ff181c.choices?vaa=1&amp;vcp=1&amp;vop=1&amp;pid=e41a83606&amp;color=0,55,96&amp;vtp=1&amp;bbb=1"/>
              <p:cNvSpPr>
                <a:spLocks noRot="1" noChangeAspect="1" noMove="1" noResize="1" noEditPoints="1" noAdjustHandles="1" noChangeArrowheads="1" noChangeShapeType="1" noTextEdit="1"/>
              </p:cNvSpPr>
              <p:nvPr/>
            </p:nvSpPr>
            <p:spPr>
              <a:xfrm>
                <a:off x="502920" y="2351709"/>
                <a:ext cx="10570464" cy="525590"/>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68_1#980ff181c?vaa=1&amp;vcp=1&amp;vop=1&amp;pid=e41a83606&amp;color=0,55,96&amp;vtp=1&amp;bbb=1&amp;hb=1"/>
              <p:cNvSpPr/>
              <p:nvPr/>
            </p:nvSpPr>
            <p:spPr>
              <a:xfrm>
                <a:off x="502920" y="2877553"/>
                <a:ext cx="10570464" cy="2265553"/>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由题可得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在区间</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solidFill>
                    <a:srgbClr val="003760"/>
                  </a:solidFill>
                </a:endParaRPr>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≤3</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上单调递减,所以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r>
                          <a:rPr lang="en-US" altLang="zh-CN" b="0" i="0">
                            <a:solidFill>
                              <a:srgbClr val="003760"/>
                            </a:solidFill>
                            <a:latin typeface="Cambria Math" pitchFamily="34" charset="0"/>
                            <a:ea typeface="Cambria Math" pitchFamily="34" charset="-122"/>
                            <a:cs typeface="Cambria Math" pitchFamily="34" charset="-120"/>
                          </a:rPr>
                          <m:t>𝜔</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r>
                          <a:rPr lang="en-US" altLang="zh-CN" b="0" i="0">
                            <a:solidFill>
                              <a:srgbClr val="003760"/>
                            </a:solidFill>
                            <a:latin typeface="Cambria Math" pitchFamily="34" charset="0"/>
                            <a:ea typeface="Cambria Math" pitchFamily="34" charset="-122"/>
                            <a:cs typeface="Cambria Math" pitchFamily="34" charset="-120"/>
                          </a:rPr>
                          <m:t>𝜔</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∈[1,</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68_1#980ff181c?vaa=1&amp;vcp=1&amp;vop=1&amp;pid=e41a83606&amp;color=0,55,96&amp;vtp=1&amp;bbb=1&amp;hb=1"/>
              <p:cNvSpPr>
                <a:spLocks noRot="1" noChangeAspect="1" noMove="1" noResize="1" noEditPoints="1" noAdjustHandles="1" noChangeArrowheads="1" noChangeShapeType="1" noTextEdit="1"/>
              </p:cNvSpPr>
              <p:nvPr/>
            </p:nvSpPr>
            <p:spPr>
              <a:xfrm>
                <a:off x="502920" y="2877553"/>
                <a:ext cx="10570464" cy="2265553"/>
              </a:xfrm>
              <a:prstGeom prst="rect">
                <a:avLst/>
              </a:prstGeom>
              <a:blipFill>
                <a:blip r:embed="rId5"/>
                <a:stretch>
                  <a:fillRect l="-1384" b="-376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P_6_BD#1e0587d8d?vcp=1&amp;pid=e41a83606&amp;color=0,55,96&amp;vtp=1&amp;bt=1&amp;bbb=1&amp;hb=1"/>
          <p:cNvSpPr/>
          <p:nvPr/>
        </p:nvSpPr>
        <p:spPr>
          <a:xfrm>
            <a:off x="502920" y="2512745"/>
            <a:ext cx="10570464"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【方法总结】已知三角函数单调区间,求参数取值范围的方法</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1）子集法:求出原函数的相应单调区间，由已知区间是该区间的子集,列不等式（组）求解.</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2）反子集法:由所给区间求出整体角的范围，由该范围是某相应正</a:t>
            </a:r>
            <a:r>
              <a:rPr lang="en-US" altLang="zh-CN" sz="1800" b="0" i="0">
                <a:solidFill>
                  <a:srgbClr val="003760"/>
                </a:solidFill>
                <a:latin typeface="Times New Roman" pitchFamily="34" charset="0"/>
                <a:ea typeface="微软雅黑" pitchFamily="34" charset="-122"/>
                <a:cs typeface="Times New Roman" pitchFamily="34" charset="-120"/>
              </a:rPr>
              <a:t>、余弦函数的某个单调区间的子</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集</a:t>
            </a:r>
            <a:r>
              <a:rPr lang="en-US" altLang="zh-CN" sz="1800" b="0" i="0" dirty="0">
                <a:solidFill>
                  <a:srgbClr val="003760"/>
                </a:solidFill>
                <a:latin typeface="Times New Roman" pitchFamily="34" charset="0"/>
                <a:ea typeface="微软雅黑" pitchFamily="34" charset="-122"/>
                <a:cs typeface="Times New Roman" pitchFamily="34" charset="-120"/>
              </a:rPr>
              <a:t>,列不等式（组）求解.</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3）周期法:由所给区间的两个端点之间的距离不超过二分之一周期，列不等式（组）求解.</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66fe3ac18.fixed?vcp=1&amp;pid=3421104a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66fe3ac18.fixed?vcp=1&amp;pid=3421104a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7.3.2</a:t>
            </a:r>
            <a:endParaRPr lang="en-US" altLang="zh-CN" sz="5400" dirty="0"/>
          </a:p>
        </p:txBody>
      </p:sp>
      <p:sp>
        <p:nvSpPr>
          <p:cNvPr id="4" name="C_3_BD#66fe3ac18.fixed?vcp=1&amp;pid=3421104a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正弦型函数的性质与图象</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1_1#bc5b14d66?vaa=1&amp;vcp=1&amp;vop=1&amp;pid=e41a83606&amp;color=0,55,96&amp;vtp=1&amp;bt=1&amp;bbb=1"/>
              <p:cNvSpPr/>
              <p:nvPr/>
            </p:nvSpPr>
            <p:spPr>
              <a:xfrm>
                <a:off x="502920" y="1532242"/>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71_1#bc5b14d66?vaa=1&amp;vcp=1&amp;vop=1&amp;pid=e41a83606&amp;color=0,55,96&amp;vtp=1&amp;bt=1&amp;bbb=1"/>
              <p:cNvSpPr>
                <a:spLocks noRot="1" noChangeAspect="1" noMove="1" noResize="1" noEditPoints="1" noAdjustHandles="1" noChangeArrowheads="1" noChangeShapeType="1" noTextEdit="1"/>
              </p:cNvSpPr>
              <p:nvPr/>
            </p:nvSpPr>
            <p:spPr>
              <a:xfrm>
                <a:off x="502920" y="1532242"/>
                <a:ext cx="10570464" cy="501015"/>
              </a:xfrm>
              <a:prstGeom prst="rect">
                <a:avLst/>
              </a:prstGeom>
              <a:blipFill>
                <a:blip r:embed="rId3"/>
                <a:stretch>
                  <a:fillRect l="-1384" b="-15663"/>
                </a:stretch>
              </a:blipFill>
              <a:ln/>
            </p:spPr>
            <p:txBody>
              <a:bodyPr/>
              <a:lstStyle/>
              <a:p>
                <a:r>
                  <a:rPr lang="zh-CN" altLang="en-US">
                    <a:noFill/>
                  </a:rPr>
                  <a:t> </a:t>
                </a:r>
              </a:p>
            </p:txBody>
          </p:sp>
        </mc:Fallback>
      </mc:AlternateContent>
      <p:sp>
        <p:nvSpPr>
          <p:cNvPr id="3" name="QC_6_AN.73_1#bc5b14d66.bracket?vaa=1&amp;vcp=1&amp;vop=1&amp;pid=e41a83606&amp;color=0,55,96&amp;vpa=11&amp;vtp=1"/>
          <p:cNvSpPr/>
          <p:nvPr/>
        </p:nvSpPr>
        <p:spPr>
          <a:xfrm>
            <a:off x="8647176" y="169156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71_2#bc5b14d66.choices?vaa=1&amp;vcp=1&amp;vop=1&amp;pid=e41a83606&amp;color=0,55,96&amp;vtp=1&amp;bbb=1"/>
              <p:cNvSpPr/>
              <p:nvPr/>
            </p:nvSpPr>
            <p:spPr>
              <a:xfrm>
                <a:off x="502920" y="2044623"/>
                <a:ext cx="10570464" cy="525971"/>
              </a:xfrm>
              <a:prstGeom prst="rect">
                <a:avLst/>
              </a:prstGeom>
              <a:noFill/>
              <a:ln/>
            </p:spPr>
            <p:txBody>
              <a:bodyPr wrap="none" lIns="0" tIns="0" rIns="0" bIns="0" rtlCol="0" anchor="t"/>
              <a:lstStyle/>
              <a:p>
                <a:pPr latinLnBrk="1">
                  <a:lnSpc>
                    <a:spcPts val="4500"/>
                  </a:lnSpc>
                  <a:tabLst>
                    <a:tab pos="2753741" algn="l"/>
                    <a:tab pos="5456682" algn="l"/>
                    <a:tab pos="81088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71_2#bc5b14d66.choices?vaa=1&amp;vcp=1&amp;vop=1&amp;pid=e41a83606&amp;color=0,55,96&amp;vtp=1&amp;bbb=1"/>
              <p:cNvSpPr>
                <a:spLocks noRot="1" noChangeAspect="1" noMove="1" noResize="1" noEditPoints="1" noAdjustHandles="1" noChangeArrowheads="1" noChangeShapeType="1" noTextEdit="1"/>
              </p:cNvSpPr>
              <p:nvPr/>
            </p:nvSpPr>
            <p:spPr>
              <a:xfrm>
                <a:off x="502920" y="2044623"/>
                <a:ext cx="10570464" cy="525971"/>
              </a:xfrm>
              <a:prstGeom prst="rect">
                <a:avLst/>
              </a:prstGeom>
              <a:blipFill>
                <a:blip r:embed="rId4"/>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72_1#bc5b14d66?vaa=1&amp;vcp=1&amp;vop=1&amp;pid=e41a83606&amp;color=0,55,96&amp;vtp=1&amp;bbb=1"/>
              <p:cNvSpPr/>
              <p:nvPr/>
            </p:nvSpPr>
            <p:spPr>
              <a:xfrm>
                <a:off x="502920" y="2581325"/>
                <a:ext cx="10570464" cy="29210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oMath>
                </a14:m>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62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7600"/>
                  </a:lnSpc>
                </a:pPr>
                <a:r>
                  <a:rPr lang="en-US" altLang="zh-CN" b="0" i="0">
                    <a:solidFill>
                      <a:srgbClr val="003760"/>
                    </a:solidFill>
                    <a:latin typeface="Times New Roman" pitchFamily="34" charset="0"/>
                    <a:ea typeface="微软雅黑" pitchFamily="34" charset="-122"/>
                    <a:cs typeface="Times New Roman" pitchFamily="34" charset="-120"/>
                  </a:rPr>
                  <a:t>要</a:t>
                </a:r>
                <a:r>
                  <a:rPr lang="en-US" altLang="zh-CN" sz="1800" b="0" i="0">
                    <a:solidFill>
                      <a:srgbClr val="003760"/>
                    </a:solidFill>
                    <a:latin typeface="Times New Roman" pitchFamily="34" charset="0"/>
                    <a:ea typeface="微软雅黑" pitchFamily="34" charset="-122"/>
                    <a:cs typeface="Times New Roman" pitchFamily="34" charset="-120"/>
                  </a:rPr>
                  <a:t>使函数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上单调递减，则</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72_1#bc5b14d66?vaa=1&amp;vcp=1&amp;vop=1&amp;pid=e41a83606&amp;color=0,55,96&amp;vtp=1&amp;bbb=1"/>
              <p:cNvSpPr>
                <a:spLocks noRot="1" noChangeAspect="1" noMove="1" noResize="1" noEditPoints="1" noAdjustHandles="1" noChangeArrowheads="1" noChangeShapeType="1" noTextEdit="1"/>
              </p:cNvSpPr>
              <p:nvPr/>
            </p:nvSpPr>
            <p:spPr>
              <a:xfrm>
                <a:off x="502920" y="2581325"/>
                <a:ext cx="10570464" cy="2921000"/>
              </a:xfrm>
              <a:prstGeom prst="rect">
                <a:avLst/>
              </a:prstGeom>
              <a:blipFill>
                <a:blip r:embed="rId5"/>
                <a:stretch>
                  <a:fillRect l="-1384" b="-2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5_1#a0270b4d7?vaa=1&amp;vcp=1&amp;vop=1&amp;pid=e41a83606&amp;color=0,55,96&amp;vtp=1&amp;bt=1&amp;bbb=1&amp;hb=1"/>
              <p:cNvSpPr/>
              <p:nvPr/>
            </p:nvSpPr>
            <p:spPr>
              <a:xfrm>
                <a:off x="502920" y="1982774"/>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r>
                  <a:rPr lang="en-US" altLang="zh-CN" sz="1800" b="0" i="0">
                    <a:solidFill>
                      <a:srgbClr val="003760"/>
                    </a:solidFill>
                    <a:latin typeface="Times New Roman" pitchFamily="34" charset="0"/>
                    <a:ea typeface="微软雅黑" pitchFamily="34" charset="-122"/>
                    <a:cs typeface="Times New Roman" pitchFamily="34" charset="-120"/>
                  </a:rPr>
                  <a:t>，且在该区</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间内没有零点</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75_1#a0270b4d7?vaa=1&amp;vcp=1&amp;vop=1&amp;pid=e41a83606&amp;color=0,55,96&amp;vtp=1&amp;bt=1&amp;bbb=1&amp;hb=1"/>
              <p:cNvSpPr>
                <a:spLocks noRot="1" noChangeAspect="1" noMove="1" noResize="1" noEditPoints="1" noAdjustHandles="1" noChangeArrowheads="1" noChangeShapeType="1" noTextEdit="1"/>
              </p:cNvSpPr>
              <p:nvPr/>
            </p:nvSpPr>
            <p:spPr>
              <a:xfrm>
                <a:off x="502920" y="1982774"/>
                <a:ext cx="10570464" cy="909955"/>
              </a:xfrm>
              <a:prstGeom prst="rect">
                <a:avLst/>
              </a:prstGeom>
              <a:blipFill>
                <a:blip r:embed="rId3"/>
                <a:stretch>
                  <a:fillRect l="-1384" r="-1442" b="-15333"/>
                </a:stretch>
              </a:blipFill>
              <a:ln/>
            </p:spPr>
            <p:txBody>
              <a:bodyPr/>
              <a:lstStyle/>
              <a:p>
                <a:r>
                  <a:rPr lang="zh-CN" altLang="en-US">
                    <a:noFill/>
                  </a:rPr>
                  <a:t> </a:t>
                </a:r>
              </a:p>
            </p:txBody>
          </p:sp>
        </mc:Fallback>
      </mc:AlternateContent>
      <p:sp>
        <p:nvSpPr>
          <p:cNvPr id="3" name="QC_6_AN.77_1#a0270b4d7.bracket?vaa=1&amp;vcp=1&amp;vop=1&amp;pid=e41a83606&amp;color=0,55,96&amp;vpa=12&amp;vtp=1"/>
          <p:cNvSpPr/>
          <p:nvPr/>
        </p:nvSpPr>
        <p:spPr>
          <a:xfrm>
            <a:off x="4149662" y="260774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75_2#a0270b4d7.choices?vaa=1&amp;vcp=1&amp;vop=1&amp;pid=e41a83606&amp;color=0,55,96&amp;vtp=1&amp;bbb=1"/>
              <p:cNvSpPr/>
              <p:nvPr/>
            </p:nvSpPr>
            <p:spPr>
              <a:xfrm>
                <a:off x="502920" y="2902889"/>
                <a:ext cx="10570464" cy="536131"/>
              </a:xfrm>
              <a:prstGeom prst="rect">
                <a:avLst/>
              </a:prstGeom>
              <a:noFill/>
              <a:ln/>
            </p:spPr>
            <p:txBody>
              <a:bodyPr wrap="none" lIns="0" tIns="0" rIns="0" bIns="0" rtlCol="0" anchor="t"/>
              <a:lstStyle/>
              <a:p>
                <a:pPr latinLnBrk="1">
                  <a:lnSpc>
                    <a:spcPts val="4600"/>
                  </a:lnSpc>
                  <a:tabLst>
                    <a:tab pos="2747391" algn="l"/>
                    <a:tab pos="5418582" algn="l"/>
                    <a:tab pos="8051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75_2#a0270b4d7.choices?vaa=1&amp;vcp=1&amp;vop=1&amp;pid=e41a83606&amp;color=0,55,96&amp;vtp=1&amp;bbb=1"/>
              <p:cNvSpPr>
                <a:spLocks noRot="1" noChangeAspect="1" noMove="1" noResize="1" noEditPoints="1" noAdjustHandles="1" noChangeArrowheads="1" noChangeShapeType="1" noTextEdit="1"/>
              </p:cNvSpPr>
              <p:nvPr/>
            </p:nvSpPr>
            <p:spPr>
              <a:xfrm>
                <a:off x="502920" y="2902889"/>
                <a:ext cx="10570464" cy="536131"/>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76_1#a0270b4d7?vaa=1&amp;vcp=1&amp;vop=1&amp;pid=e41a83606&amp;color=0,55,96&amp;vtp=1&amp;bbb=1&amp;hb=1"/>
              <p:cNvSpPr/>
              <p:nvPr/>
            </p:nvSpPr>
            <p:spPr>
              <a:xfrm>
                <a:off x="502920" y="3446386"/>
                <a:ext cx="10570464" cy="161785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r>
                  <a:rPr lang="en-US" altLang="zh-CN" sz="1800" b="0" i="0">
                    <a:solidFill>
                      <a:srgbClr val="003760"/>
                    </a:solidFill>
                    <a:latin typeface="Times New Roman" pitchFamily="34" charset="0"/>
                    <a:ea typeface="微软雅黑" pitchFamily="34" charset="-122"/>
                    <a:cs typeface="Times New Roman" pitchFamily="34" charset="-120"/>
                  </a:rPr>
                  <a:t>，且在该区间内没有零</a:t>
                </a: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点</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𝜔</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5" name="QC_6_AS.76_1#a0270b4d7?vaa=1&amp;vcp=1&amp;vop=1&amp;pid=e41a83606&amp;color=0,55,96&amp;vtp=1&amp;bbb=1&amp;hb=1"/>
              <p:cNvSpPr>
                <a:spLocks noRot="1" noChangeAspect="1" noMove="1" noResize="1" noEditPoints="1" noAdjustHandles="1" noChangeArrowheads="1" noChangeShapeType="1" noTextEdit="1"/>
              </p:cNvSpPr>
              <p:nvPr/>
            </p:nvSpPr>
            <p:spPr>
              <a:xfrm>
                <a:off x="502920" y="3446386"/>
                <a:ext cx="10570464" cy="1617853"/>
              </a:xfrm>
              <a:prstGeom prst="rect">
                <a:avLst/>
              </a:prstGeom>
              <a:blipFill>
                <a:blip r:embed="rId5"/>
                <a:stretch>
                  <a:fillRect l="-1384" r="-1211" b="-48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9_1#feeb63557?vaa=1&amp;vcp=1&amp;vop=1&amp;pid=e41a83606&amp;color=0,55,96&amp;vtp=1&amp;bt=1&amp;bbb=1&amp;hb=1"/>
              <p:cNvSpPr/>
              <p:nvPr/>
            </p:nvSpPr>
            <p:spPr>
              <a:xfrm>
                <a:off x="502920" y="2787891"/>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5-3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的图象经过点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，且在区间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可能的取值为(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79_1#feeb63557?vaa=1&amp;vcp=1&amp;vop=1&amp;pid=e41a83606&amp;color=0,55,96&amp;vtp=1&amp;bt=1&amp;bbb=1&amp;hb=1"/>
              <p:cNvSpPr>
                <a:spLocks noRot="1" noChangeAspect="1" noMove="1" noResize="1" noEditPoints="1" noAdjustHandles="1" noChangeArrowheads="1" noChangeShapeType="1" noTextEdit="1"/>
              </p:cNvSpPr>
              <p:nvPr/>
            </p:nvSpPr>
            <p:spPr>
              <a:xfrm>
                <a:off x="502920" y="2787891"/>
                <a:ext cx="10570464" cy="935355"/>
              </a:xfrm>
              <a:prstGeom prst="rect">
                <a:avLst/>
              </a:prstGeom>
              <a:blipFill>
                <a:blip r:embed="rId3"/>
                <a:stretch>
                  <a:fillRect l="-1384" b="-149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79_2#feeb63557.choices?vaa=1&amp;vcp=1&amp;vop=1&amp;pid=e41a83606&amp;color=0,55,96&amp;vtp=1&amp;bbb=1&amp;hb=1"/>
              <p:cNvSpPr/>
              <p:nvPr/>
            </p:nvSpPr>
            <p:spPr>
              <a:xfrm>
                <a:off x="502920" y="3732706"/>
                <a:ext cx="10570464" cy="536575"/>
              </a:xfrm>
              <a:prstGeom prst="rect">
                <a:avLst/>
              </a:prstGeom>
              <a:noFill/>
              <a:ln/>
            </p:spPr>
            <p:txBody>
              <a:bodyPr wrap="none" lIns="0" tIns="0" rIns="0" bIns="0" rtlCol="0" anchor="t"/>
              <a:lstStyle/>
              <a:p>
                <a:pPr latinLnBrk="1">
                  <a:lnSpc>
                    <a:spcPts val="4600"/>
                  </a:lnSpc>
                  <a:tabLst>
                    <a:tab pos="2941066" algn="l"/>
                    <a:tab pos="5856732" algn="l"/>
                    <a:tab pos="85691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4" name="QC_6_BD.79_2#feeb63557.choices?vaa=1&amp;vcp=1&amp;vop=1&amp;pid=e41a83606&amp;color=0,55,96&amp;vtp=1&amp;bbb=1&amp;hb=1"/>
              <p:cNvSpPr>
                <a:spLocks noRot="1" noChangeAspect="1" noMove="1" noResize="1" noEditPoints="1" noAdjustHandles="1" noChangeArrowheads="1" noChangeShapeType="1" noTextEdit="1"/>
              </p:cNvSpPr>
              <p:nvPr/>
            </p:nvSpPr>
            <p:spPr>
              <a:xfrm>
                <a:off x="502920" y="3732706"/>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81_1#feeb63557?vaa=1&amp;vcp=1&amp;vop=1&amp;pid=e41a83606&amp;color=0,55,96&amp;vtp=1&amp;bt=1&amp;bbb=1&amp;hb=1"/>
              <p:cNvSpPr/>
              <p:nvPr/>
            </p:nvSpPr>
            <p:spPr>
              <a:xfrm>
                <a:off x="502920" y="879462"/>
                <a:ext cx="10570464" cy="425304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，图象不过点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A不符合</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题意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，则图象过点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上单调递增，故B符合题意.</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，则图象过点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上单调递减，故C符合题意.</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，则图象过点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上不单调，故D不符合题意.</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81_1#feeb63557?vaa=1&amp;vcp=1&amp;vop=1&amp;pid=e41a83606&amp;color=0,55,96&amp;vtp=1&amp;bt=1&amp;bbb=1&amp;hb=1"/>
              <p:cNvSpPr>
                <a:spLocks noRot="1" noChangeAspect="1" noMove="1" noResize="1" noEditPoints="1" noAdjustHandles="1" noChangeArrowheads="1" noChangeShapeType="1" noTextEdit="1"/>
              </p:cNvSpPr>
              <p:nvPr/>
            </p:nvSpPr>
            <p:spPr>
              <a:xfrm>
                <a:off x="502920" y="879462"/>
                <a:ext cx="10570464" cy="4253040"/>
              </a:xfrm>
              <a:prstGeom prst="rect">
                <a:avLst/>
              </a:prstGeom>
              <a:blipFill>
                <a:blip r:embed="rId3"/>
                <a:stretch>
                  <a:fillRect l="-1384" r="-231" b="-3295"/>
                </a:stretch>
              </a:blipFill>
              <a:ln/>
            </p:spPr>
            <p:txBody>
              <a:bodyPr/>
              <a:lstStyle/>
              <a:p>
                <a:r>
                  <a:rPr lang="zh-CN" altLang="en-US">
                    <a:noFill/>
                  </a:rPr>
                  <a:t> </a:t>
                </a:r>
              </a:p>
            </p:txBody>
          </p:sp>
        </mc:Fallback>
      </mc:AlternateContent>
      <p:sp>
        <p:nvSpPr>
          <p:cNvPr id="3" name="QC_6_AN.82_1#feeb63557?vaa=1&amp;vcp=1&amp;vop=1&amp;pid=e41a83606&amp;color=0,55,96&amp;vtp=1&amp;bbb=1"/>
          <p:cNvSpPr/>
          <p:nvPr/>
        </p:nvSpPr>
        <p:spPr>
          <a:xfrm>
            <a:off x="502920" y="5143995"/>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BC</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C_5_BD#c0116a1a5?vcp=1&amp;pid=7ddfad7fb&amp;color=97,97,244&amp;vtp=1&amp;bt=1&amp;bbb=1"/>
          <p:cNvSpPr/>
          <p:nvPr/>
        </p:nvSpPr>
        <p:spPr>
          <a:xfrm>
            <a:off x="502920" y="792000"/>
            <a:ext cx="10570464" cy="340995"/>
          </a:xfrm>
          <a:prstGeom prst="rect">
            <a:avLst/>
          </a:prstGeom>
          <a:noFill/>
          <a:ln/>
        </p:spPr>
        <p:txBody>
          <a:bodyPr wrap="none" lIns="0" tIns="0" rIns="0" bIns="0" rtlCol="0" anchor="t"/>
          <a:lstStyle/>
          <a:p>
            <a:pPr algn="l" latinLnBrk="1">
              <a:lnSpc>
                <a:spcPts val="29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正弦型函数在物理中的应用</a:t>
            </a:r>
            <a:endParaRPr lang="en-US" altLang="zh-CN" sz="2000" dirty="0"/>
          </a:p>
        </p:txBody>
      </p:sp>
      <p:pic>
        <p:nvPicPr>
          <p:cNvPr id="3" name="QO_6_BD.83_1#cda76ae25?htil=4&amp;vcp=1&amp;vop=1&amp;pid=c0116a1a5&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10263" y="1170741"/>
            <a:ext cx="1403003" cy="10373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O_6_BD.83_2#cda76ae25?htil=4&amp;vcp=1&amp;vop=1&amp;pid=c0116a1a5&amp;color=0,55,96&amp;vtp=1&amp;bbb=1&amp;hs=1"/>
              <p:cNvSpPr/>
              <p:nvPr/>
            </p:nvSpPr>
            <p:spPr>
              <a:xfrm>
                <a:off x="502920" y="1183441"/>
                <a:ext cx="8933688" cy="303530"/>
              </a:xfrm>
              <a:prstGeom prst="rect">
                <a:avLst/>
              </a:prstGeom>
              <a:noFill/>
              <a:ln/>
            </p:spPr>
            <p:txBody>
              <a:bodyPr wrap="none" lIns="0" tIns="0" rIns="0" bIns="0" rtlCol="0" anchor="t"/>
              <a:lstStyle/>
              <a:p>
                <a:pPr algn="l" latinLnBrk="1">
                  <a:lnSpc>
                    <a:spcPts val="2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已知电流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oMath>
                </a14:m>
                <a:r>
                  <a:rPr lang="en-US" altLang="zh-CN" sz="1800" b="0" i="0" dirty="0">
                    <a:solidFill>
                      <a:srgbClr val="003760"/>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的关系为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BD.83_2#cda76ae25?htil=4&amp;vcp=1&amp;vop=1&amp;pid=c0116a1a5&amp;color=0,55,96&amp;vtp=1&amp;bbb=1&amp;hs=1"/>
              <p:cNvSpPr>
                <a:spLocks noRot="1" noChangeAspect="1" noMove="1" noResize="1" noEditPoints="1" noAdjustHandles="1" noChangeArrowheads="1" noChangeShapeType="1" noTextEdit="1"/>
              </p:cNvSpPr>
              <p:nvPr/>
            </p:nvSpPr>
            <p:spPr>
              <a:xfrm>
                <a:off x="502920" y="1183441"/>
                <a:ext cx="8933688" cy="303530"/>
              </a:xfrm>
              <a:prstGeom prst="rect">
                <a:avLst/>
              </a:prstGeom>
              <a:blipFill>
                <a:blip r:embed="rId4"/>
                <a:stretch>
                  <a:fillRect t="-16000"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84_1#a0558cfb4?htil=4&amp;vcp=1&amp;vop=1&amp;pid=cda76ae25&amp;color=0,55,96&amp;vtp=1&amp;bbb=1&amp;hb=1&amp;hs=1"/>
              <p:cNvSpPr/>
              <p:nvPr/>
            </p:nvSpPr>
            <p:spPr>
              <a:xfrm>
                <a:off x="502920" y="1489038"/>
                <a:ext cx="8933688" cy="741490"/>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（1）如图所示的是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,在一个周期内的图象</a:t>
                </a:r>
                <a:r>
                  <a:rPr lang="en-US" altLang="zh-CN" sz="1800" b="0" i="0">
                    <a:solidFill>
                      <a:srgbClr val="003760"/>
                    </a:solidFill>
                    <a:latin typeface="Times New Roman" pitchFamily="34" charset="0"/>
                    <a:ea typeface="微软雅黑" pitchFamily="34" charset="-122"/>
                    <a:cs typeface="Times New Roman" pitchFamily="34" charset="-120"/>
                  </a:rPr>
                  <a:t>,根据图中</a:t>
                </a:r>
              </a:p>
              <a:p>
                <a:pPr latinLnBrk="1">
                  <a:lnSpc>
                    <a:spcPts val="2500"/>
                  </a:lnSpc>
                </a:pPr>
                <a:r>
                  <a:rPr lang="en-US" altLang="zh-CN" b="0" i="0">
                    <a:solidFill>
                      <a:srgbClr val="003760"/>
                    </a:solidFill>
                    <a:latin typeface="Times New Roman" pitchFamily="34" charset="0"/>
                    <a:ea typeface="微软雅黑" pitchFamily="34" charset="-122"/>
                    <a:cs typeface="Times New Roman" pitchFamily="34" charset="-120"/>
                  </a:rPr>
                  <a:t>数据求</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的解析式.</a:t>
                </a:r>
                <a:endParaRPr lang="en-US" altLang="zh-CN" dirty="0"/>
              </a:p>
            </p:txBody>
          </p:sp>
        </mc:Choice>
        <mc:Fallback xmlns="">
          <p:sp>
            <p:nvSpPr>
              <p:cNvPr id="5" name="QO_7_BD.84_1#a0558cfb4?htil=4&amp;vcp=1&amp;vop=1&amp;pid=cda76ae25&amp;color=0,55,96&amp;vtp=1&amp;bbb=1&amp;hb=1&amp;hs=1"/>
              <p:cNvSpPr>
                <a:spLocks noRot="1" noChangeAspect="1" noMove="1" noResize="1" noEditPoints="1" noAdjustHandles="1" noChangeArrowheads="1" noChangeShapeType="1" noTextEdit="1"/>
              </p:cNvSpPr>
              <p:nvPr/>
            </p:nvSpPr>
            <p:spPr>
              <a:xfrm>
                <a:off x="502920" y="1489038"/>
                <a:ext cx="8933688" cy="741490"/>
              </a:xfrm>
              <a:prstGeom prst="rect">
                <a:avLst/>
              </a:prstGeom>
              <a:blipFill>
                <a:blip r:embed="rId5"/>
                <a:stretch>
                  <a:fillRect l="-1638" r="-205" b="-1885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85_1#a0558cfb4?htil=4&amp;vcp=1&amp;vop=1&amp;pid=cda76ae25&amp;color=0,55,96&amp;vtp=1&amp;bbb=1&amp;hs=1"/>
              <p:cNvSpPr/>
              <p:nvPr/>
            </p:nvSpPr>
            <p:spPr>
              <a:xfrm>
                <a:off x="503995" y="2230528"/>
                <a:ext cx="10572016" cy="220916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由图知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=300</m:t>
                    </m:r>
                  </m:oMath>
                </a14:m>
                <a:r>
                  <a:rPr lang="en-US" altLang="zh-CN" sz="1800" b="0" i="0" dirty="0">
                    <a:solidFill>
                      <a:srgbClr val="003760"/>
                    </a:solidFill>
                    <a:latin typeface="Times New Roman" pitchFamily="34" charset="0"/>
                    <a:ea typeface="微软雅黑" pitchFamily="34" charset="-122"/>
                    <a:cs typeface="Times New Roman" pitchFamily="34" charset="-120"/>
                  </a:rPr>
                  <a:t>,周期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180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900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75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=150</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180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(150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180</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所求的解析式为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r>
                      <a:rPr lang="en-US" altLang="zh-CN" sz="1800" b="0" i="0">
                        <a:solidFill>
                          <a:srgbClr val="003760"/>
                        </a:solidFill>
                        <a:latin typeface="Cambria Math" pitchFamily="34" charset="0"/>
                        <a:ea typeface="Cambria Math" pitchFamily="34" charset="-122"/>
                        <a:cs typeface="Cambria Math" pitchFamily="34" charset="-120"/>
                      </a:rPr>
                      <m:t>=300</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(150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85_1#a0558cfb4?htil=4&amp;vcp=1&amp;vop=1&amp;pid=cda76ae25&amp;color=0,55,96&amp;vtp=1&amp;bbb=1&amp;hs=1"/>
              <p:cNvSpPr>
                <a:spLocks noRot="1" noChangeAspect="1" noMove="1" noResize="1" noEditPoints="1" noAdjustHandles="1" noChangeArrowheads="1" noChangeShapeType="1" noTextEdit="1"/>
              </p:cNvSpPr>
              <p:nvPr/>
            </p:nvSpPr>
            <p:spPr>
              <a:xfrm>
                <a:off x="503995" y="2230528"/>
                <a:ext cx="10572016" cy="2209165"/>
              </a:xfrm>
              <a:prstGeom prst="rect">
                <a:avLst/>
              </a:prstGeom>
              <a:blipFill>
                <a:blip r:embed="rId6"/>
                <a:stretch>
                  <a:fillRect l="-1384" b="-35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BD.86_1#3be3b8834?vcp=1&amp;vop=1&amp;pid=cda76ae25&amp;color=0,55,96&amp;vtp=1&amp;bbb=1&amp;hb=1"/>
              <p:cNvSpPr/>
              <p:nvPr/>
            </p:nvSpPr>
            <p:spPr>
              <a:xfrm>
                <a:off x="502920" y="4414928"/>
                <a:ext cx="10570464" cy="779590"/>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（2）如果</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在任意一段</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150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秒的时间内,电流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都能取到最大值和最小值,那么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a:t>
                </a:r>
              </a:p>
              <a:p>
                <a:pPr latinLnBrk="1">
                  <a:lnSpc>
                    <a:spcPts val="2500"/>
                  </a:lnSpc>
                </a:pPr>
                <a:r>
                  <a:rPr lang="en-US" altLang="zh-CN" b="0" i="0">
                    <a:solidFill>
                      <a:srgbClr val="003760"/>
                    </a:solidFill>
                    <a:latin typeface="Times New Roman" pitchFamily="34" charset="0"/>
                    <a:ea typeface="微软雅黑" pitchFamily="34" charset="-122"/>
                    <a:cs typeface="Times New Roman" pitchFamily="34" charset="-120"/>
                  </a:rPr>
                  <a:t>正整数值是多少</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7_BD.86_1#3be3b8834?vcp=1&amp;vop=1&amp;pid=cda76ae25&amp;color=0,55,96&amp;vtp=1&amp;bbb=1&amp;hb=1"/>
              <p:cNvSpPr>
                <a:spLocks noRot="1" noChangeAspect="1" noMove="1" noResize="1" noEditPoints="1" noAdjustHandles="1" noChangeArrowheads="1" noChangeShapeType="1" noTextEdit="1"/>
              </p:cNvSpPr>
              <p:nvPr/>
            </p:nvSpPr>
            <p:spPr>
              <a:xfrm>
                <a:off x="502920" y="4414928"/>
                <a:ext cx="10570464" cy="779590"/>
              </a:xfrm>
              <a:prstGeom prst="rect">
                <a:avLst/>
              </a:prstGeom>
              <a:blipFill>
                <a:blip r:embed="rId7"/>
                <a:stretch>
                  <a:fillRect l="-1384" b="-1796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AN.87_1#3be3b8834?vcp=1&amp;vop=1&amp;pid=cda76ae25&amp;color=0,55,96&amp;vtp=1&amp;bbb=1"/>
              <p:cNvSpPr/>
              <p:nvPr/>
            </p:nvSpPr>
            <p:spPr>
              <a:xfrm>
                <a:off x="502920" y="5197374"/>
                <a:ext cx="10570464" cy="78613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依题意,周期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150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150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≥300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≈942.48</m:t>
                    </m:r>
                  </m:oMath>
                </a14:m>
                <a:r>
                  <a:rPr lang="en-US" altLang="zh-CN" sz="1800" b="0" i="0" dirty="0">
                    <a:solidFill>
                      <a:srgbClr val="003760"/>
                    </a:solidFill>
                    <a:latin typeface="Times New Roman" pitchFamily="34" charset="0"/>
                    <a:ea typeface="微软雅黑" pitchFamily="34" charset="-122"/>
                    <a:cs typeface="Times New Roman" pitchFamily="34" charset="-120"/>
                  </a:rPr>
                  <a:t>,故所求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的最小正整数值是943.</a:t>
                </a:r>
                <a:endParaRPr lang="en-US" altLang="zh-CN" sz="1800" dirty="0"/>
              </a:p>
            </p:txBody>
          </p:sp>
        </mc:Choice>
        <mc:Fallback xmlns="">
          <p:sp>
            <p:nvSpPr>
              <p:cNvPr id="8" name="QO_7_AN.87_1#3be3b8834?vcp=1&amp;vop=1&amp;pid=cda76ae25&amp;color=0,55,96&amp;vtp=1&amp;bbb=1"/>
              <p:cNvSpPr>
                <a:spLocks noRot="1" noChangeAspect="1" noMove="1" noResize="1" noEditPoints="1" noAdjustHandles="1" noChangeArrowheads="1" noChangeShapeType="1" noTextEdit="1"/>
              </p:cNvSpPr>
              <p:nvPr/>
            </p:nvSpPr>
            <p:spPr>
              <a:xfrm>
                <a:off x="502920" y="5197374"/>
                <a:ext cx="10570464" cy="786130"/>
              </a:xfrm>
              <a:prstGeom prst="rect">
                <a:avLst/>
              </a:prstGeom>
              <a:blipFill>
                <a:blip r:embed="rId8"/>
                <a:stretch>
                  <a:fillRect l="-1384" b="-1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anim calcmode="lin" valueType="num">
                                      <p:cBhvr>
                                        <p:cTn id="40" dur="500" fill="hold"/>
                                        <p:tgtEl>
                                          <p:spTgt spid="8">
                                            <p:bg/>
                                          </p:spTgt>
                                        </p:tgtEl>
                                        <p:attrNameLst>
                                          <p:attrName>ppt_x</p:attrName>
                                        </p:attrNameLst>
                                      </p:cBhvr>
                                      <p:tavLst>
                                        <p:tav tm="0">
                                          <p:val>
                                            <p:strVal val="#ppt_x"/>
                                          </p:val>
                                        </p:tav>
                                        <p:tav tm="100000">
                                          <p:val>
                                            <p:strVal val="#ppt_x"/>
                                          </p:val>
                                        </p:tav>
                                      </p:tavLst>
                                    </p:anim>
                                    <p:anim calcmode="lin" valueType="num">
                                      <p:cBhvr>
                                        <p:cTn id="41" dur="500" fill="hold"/>
                                        <p:tgtEl>
                                          <p:spTgt spid="8">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500"/>
                                        <p:tgtEl>
                                          <p:spTgt spid="8">
                                            <p:txEl>
                                              <p:pRg st="0" end="0"/>
                                            </p:txEl>
                                          </p:spTgt>
                                        </p:tgtEl>
                                      </p:cBhvr>
                                    </p:animEffect>
                                    <p:anim calcmode="lin" valueType="num">
                                      <p:cBhvr>
                                        <p:cTn id="4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8">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fade">
                                      <p:cBhvr>
                                        <p:cTn id="49" dur="500"/>
                                        <p:tgtEl>
                                          <p:spTgt spid="8">
                                            <p:txEl>
                                              <p:pRg st="1" end="1"/>
                                            </p:txEl>
                                          </p:spTgt>
                                        </p:tgtEl>
                                      </p:cBhvr>
                                    </p:animEffect>
                                    <p:anim calcmode="lin" valueType="num">
                                      <p:cBhvr>
                                        <p:cTn id="5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P_6_BD#a0db13c38?vcp=1&amp;pid=c0116a1a5&amp;color=0,55,96&amp;vtp=1&amp;bt=1&amp;bbb=1&amp;hb=1"/>
          <p:cNvSpPr/>
          <p:nvPr/>
        </p:nvSpPr>
        <p:spPr>
          <a:xfrm>
            <a:off x="502920" y="2941782"/>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【关键点拨】</a:t>
            </a:r>
            <a:r>
              <a:rPr lang="en-US" altLang="zh-CN" sz="1800" b="0" i="0" dirty="0">
                <a:solidFill>
                  <a:srgbClr val="003760"/>
                </a:solidFill>
                <a:latin typeface="Times New Roman" pitchFamily="34" charset="0"/>
                <a:ea typeface="微软雅黑" pitchFamily="34" charset="-122"/>
                <a:cs typeface="Times New Roman" pitchFamily="34" charset="-120"/>
              </a:rPr>
              <a:t>例题中的函数模型已经给出,</a:t>
            </a:r>
            <a:r>
              <a:rPr lang="en-US" altLang="zh-CN" sz="1800" b="0" i="0">
                <a:solidFill>
                  <a:srgbClr val="003760"/>
                </a:solidFill>
                <a:latin typeface="Times New Roman" pitchFamily="34" charset="0"/>
                <a:ea typeface="微软雅黑" pitchFamily="34" charset="-122"/>
                <a:cs typeface="Times New Roman" pitchFamily="34" charset="-120"/>
              </a:rPr>
              <a:t>观察图象并利用待定系数法可以求出解析式中的未知参数,</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从而确定函数解析式</a:t>
            </a:r>
            <a:r>
              <a:rPr lang="en-US" altLang="zh-CN" sz="1800" b="0" i="0" dirty="0">
                <a:solidFill>
                  <a:srgbClr val="003760"/>
                </a:solidFill>
                <a:latin typeface="Times New Roman" pitchFamily="34" charset="0"/>
                <a:ea typeface="微软雅黑" pitchFamily="34" charset="-122"/>
                <a:cs typeface="Times New Roman" pitchFamily="34" charset="-120"/>
              </a:rPr>
              <a:t>.此类问题的解题关键是将图形语言转化为符号语言,其中,读图、识图</a:t>
            </a:r>
            <a:r>
              <a:rPr lang="en-US" altLang="zh-CN" sz="1800" b="0" i="0">
                <a:solidFill>
                  <a:srgbClr val="003760"/>
                </a:solidFill>
                <a:latin typeface="Times New Roman" pitchFamily="34" charset="0"/>
                <a:ea typeface="微软雅黑" pitchFamily="34" charset="-122"/>
                <a:cs typeface="Times New Roman" pitchFamily="34" charset="-120"/>
              </a:rPr>
              <a:t>、用图是数形结</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合的有效途径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8_1#9bac91637?vaa=1&amp;vcp=1&amp;vop=1&amp;pid=c0116a1a5&amp;color=0,55,96&amp;vtp=1&amp;bt=1&amp;bbb=1&amp;hb=1"/>
              <p:cNvSpPr/>
              <p:nvPr/>
            </p:nvSpPr>
            <p:spPr>
              <a:xfrm>
                <a:off x="502920" y="2286527"/>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6-1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[吉林长春2025高一段考]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电流</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随时间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变化的关系式是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𝐼</m:t>
                    </m:r>
                    <m:r>
                      <a:rPr lang="en-US" altLang="zh-CN" sz="1800" b="0" i="0" smtClean="0">
                        <a:solidFill>
                          <a:srgbClr val="003760"/>
                        </a:solidFill>
                        <a:latin typeface="Cambria Math" pitchFamily="34" charset="0"/>
                        <a:ea typeface="Cambria Math" pitchFamily="34" charset="-122"/>
                        <a:cs typeface="Cambria Math" pitchFamily="34" charset="-120"/>
                      </a:rPr>
                      <m:t>=5</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(100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200</m:t>
                        </m:r>
                      </m:den>
                    </m:f>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,电</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流</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88_1#9bac91637?vaa=1&amp;vcp=1&amp;vop=1&amp;pid=c0116a1a5&amp;color=0,55,96&amp;vtp=1&amp;bt=1&amp;bbb=1&amp;hb=1"/>
              <p:cNvSpPr>
                <a:spLocks noRot="1" noChangeAspect="1" noMove="1" noResize="1" noEditPoints="1" noAdjustHandles="1" noChangeArrowheads="1" noChangeShapeType="1" noTextEdit="1"/>
              </p:cNvSpPr>
              <p:nvPr/>
            </p:nvSpPr>
            <p:spPr>
              <a:xfrm>
                <a:off x="502920" y="2286527"/>
                <a:ext cx="10570464" cy="935355"/>
              </a:xfrm>
              <a:prstGeom prst="rect">
                <a:avLst/>
              </a:prstGeom>
              <a:blipFill>
                <a:blip r:embed="rId3"/>
                <a:stretch>
                  <a:fillRect l="-1384" r="-865" b="-14935"/>
                </a:stretch>
              </a:blipFill>
              <a:ln/>
            </p:spPr>
            <p:txBody>
              <a:bodyPr/>
              <a:lstStyle/>
              <a:p>
                <a:r>
                  <a:rPr lang="zh-CN" altLang="en-US">
                    <a:noFill/>
                  </a:rPr>
                  <a:t> </a:t>
                </a:r>
              </a:p>
            </p:txBody>
          </p:sp>
        </mc:Fallback>
      </mc:AlternateContent>
      <p:sp>
        <p:nvSpPr>
          <p:cNvPr id="3" name="QC_6_AN.90_1#9bac91637.bracket?vaa=1&amp;vcp=1&amp;vop=1&amp;pid=c0116a1a5&amp;color=0,55,96&amp;vpa=14&amp;vtp=1"/>
          <p:cNvSpPr/>
          <p:nvPr/>
        </p:nvSpPr>
        <p:spPr>
          <a:xfrm>
            <a:off x="1216597" y="295143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88_2#9bac91637.choices?vaa=1&amp;vcp=1&amp;vop=1&amp;pid=c0116a1a5&amp;color=0,55,96&amp;vtp=1&amp;bbb=1"/>
              <p:cNvSpPr/>
              <p:nvPr/>
            </p:nvSpPr>
            <p:spPr>
              <a:xfrm>
                <a:off x="502920" y="3272806"/>
                <a:ext cx="10570464" cy="355600"/>
              </a:xfrm>
              <a:prstGeom prst="rect">
                <a:avLst/>
              </a:prstGeom>
              <a:noFill/>
              <a:ln/>
            </p:spPr>
            <p:txBody>
              <a:bodyPr wrap="none" lIns="0" tIns="0" rIns="0" bIns="0" rtlCol="0" anchor="t"/>
              <a:lstStyle/>
              <a:p>
                <a:pPr latinLnBrk="1">
                  <a:lnSpc>
                    <a:spcPts val="3200"/>
                  </a:lnSpc>
                  <a:tabLst>
                    <a:tab pos="2620391" algn="l"/>
                    <a:tab pos="5393182" algn="l"/>
                    <a:tab pos="79881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−5</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88_2#9bac91637.choices?vaa=1&amp;vcp=1&amp;vop=1&amp;pid=c0116a1a5&amp;color=0,55,96&amp;vtp=1&amp;bbb=1"/>
              <p:cNvSpPr>
                <a:spLocks noRot="1" noChangeAspect="1" noMove="1" noResize="1" noEditPoints="1" noAdjustHandles="1" noChangeArrowheads="1" noChangeShapeType="1" noTextEdit="1"/>
              </p:cNvSpPr>
              <p:nvPr/>
            </p:nvSpPr>
            <p:spPr>
              <a:xfrm>
                <a:off x="502920" y="3272806"/>
                <a:ext cx="10570464" cy="355600"/>
              </a:xfrm>
              <a:prstGeom prst="rect">
                <a:avLst/>
              </a:prstGeom>
              <a:blipFill>
                <a:blip r:embed="rId4"/>
                <a:stretch>
                  <a:fillRect l="-1384"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89_1#9bac91637?vaa=1&amp;vcp=1&amp;vop=1&amp;pid=c0116a1a5&amp;color=0,55,96&amp;vtp=1&amp;bbb=1"/>
              <p:cNvSpPr/>
              <p:nvPr/>
            </p:nvSpPr>
            <p:spPr>
              <a:xfrm>
                <a:off x="502920" y="3633423"/>
                <a:ext cx="10570464" cy="111125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把</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200</m:t>
                        </m:r>
                      </m:den>
                    </m:f>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代入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𝐼</m:t>
                    </m:r>
                    <m:r>
                      <a:rPr lang="en-US" altLang="zh-CN" sz="1800" b="0" i="0" smtClean="0">
                        <a:solidFill>
                          <a:srgbClr val="003760"/>
                        </a:solidFill>
                        <a:latin typeface="Cambria Math" pitchFamily="34" charset="0"/>
                        <a:ea typeface="Cambria Math" pitchFamily="34" charset="-122"/>
                        <a:cs typeface="Cambria Math" pitchFamily="34" charset="-120"/>
                      </a:rPr>
                      <m:t>=5</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(100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endParaRPr lang="en-US" altLang="zh-CN" sz="1800" dirty="0">
                  <a:solidFill>
                    <a:srgbClr val="003760"/>
                  </a:solidFill>
                </a:endParaRPr>
              </a:p>
              <a:p>
                <a:pPr latinLnBrk="1">
                  <a:lnSpc>
                    <a:spcPts val="4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𝐼</m:t>
                    </m:r>
                    <m:r>
                      <a:rPr lang="en-US" altLang="zh-CN" sz="1800" b="0" i="0" smtClean="0">
                        <a:solidFill>
                          <a:srgbClr val="003760"/>
                        </a:solidFill>
                        <a:latin typeface="Cambria Math" pitchFamily="34" charset="0"/>
                        <a:ea typeface="Cambria Math" pitchFamily="34" charset="-122"/>
                        <a:cs typeface="Cambria Math" pitchFamily="34" charset="-120"/>
                      </a:rPr>
                      <m:t>=5</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(100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200</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)=5</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=5×</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A</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89_1#9bac91637?vaa=1&amp;vcp=1&amp;vop=1&amp;pid=c0116a1a5&amp;color=0,55,96&amp;vtp=1&amp;bbb=1"/>
              <p:cNvSpPr>
                <a:spLocks noRot="1" noChangeAspect="1" noMove="1" noResize="1" noEditPoints="1" noAdjustHandles="1" noChangeArrowheads="1" noChangeShapeType="1" noTextEdit="1"/>
              </p:cNvSpPr>
              <p:nvPr/>
            </p:nvSpPr>
            <p:spPr>
              <a:xfrm>
                <a:off x="502920" y="3633423"/>
                <a:ext cx="10570464" cy="1111250"/>
              </a:xfrm>
              <a:prstGeom prst="rect">
                <a:avLst/>
              </a:prstGeom>
              <a:blipFill>
                <a:blip r:embed="rId5"/>
                <a:stretch>
                  <a:fillRect l="-1384" b="-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2_1#7e817ac91?vaa=1&amp;vcp=1&amp;vop=1&amp;pid=c0116a1a5&amp;color=0,55,96&amp;vtp=1&amp;bt=1&amp;bbb=1&amp;hb=1"/>
              <p:cNvSpPr/>
              <p:nvPr/>
            </p:nvSpPr>
            <p:spPr>
              <a:xfrm>
                <a:off x="502920" y="2627807"/>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单摆从某点开始来回摆动,离开平衡位置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的距离</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𝑠</m:t>
                    </m:r>
                  </m:oMath>
                </a14:m>
                <a:r>
                  <a:rPr lang="en-US" altLang="zh-CN" sz="1800" b="0" i="0" dirty="0">
                    <a:solidFill>
                      <a:srgbClr val="003760"/>
                    </a:solidFill>
                    <a:latin typeface="Times New Roman" pitchFamily="34" charset="0"/>
                    <a:ea typeface="微软雅黑" pitchFamily="34" charset="-122"/>
                    <a:cs typeface="Times New Roman" pitchFamily="34" charset="-120"/>
                  </a:rPr>
                  <a:t>（厘米）和时间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（秒</a:t>
                </a:r>
                <a:r>
                  <a:rPr lang="en-US" altLang="zh-CN" sz="1800" b="0" i="0">
                    <a:solidFill>
                      <a:srgbClr val="003760"/>
                    </a:solidFill>
                    <a:latin typeface="Times New Roman" pitchFamily="34" charset="0"/>
                    <a:ea typeface="微软雅黑" pitchFamily="34" charset="-122"/>
                    <a:cs typeface="Times New Roman" pitchFamily="34" charset="-120"/>
                  </a:rPr>
                  <a:t>）的函数关系为</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𝑠</m:t>
                    </m:r>
                    <m:r>
                      <a:rPr lang="en-US" altLang="zh-CN" b="0" i="0" smtClean="0">
                        <a:solidFill>
                          <a:srgbClr val="003760"/>
                        </a:solidFill>
                        <a:latin typeface="Cambria Math" pitchFamily="34" charset="0"/>
                        <a:ea typeface="Cambria Math" pitchFamily="34" charset="-122"/>
                        <a:cs typeface="Cambria Math" pitchFamily="34" charset="-120"/>
                      </a:rPr>
                      <m:t>=3</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，那么单摆来回摆动的振幅（厘米）和摆动一次所需的时间（秒）</a:t>
                </a:r>
                <a:r>
                  <a:rPr lang="en-US" altLang="zh-CN" b="0" i="0">
                    <a:solidFill>
                      <a:srgbClr val="003760"/>
                    </a:solidFill>
                    <a:latin typeface="Times New Roman" pitchFamily="34" charset="0"/>
                    <a:ea typeface="微软雅黑" pitchFamily="34" charset="-122"/>
                    <a:cs typeface="Times New Roman" pitchFamily="34" charset="-120"/>
                  </a:rPr>
                  <a:t>分别为(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92_1#7e817ac91?vaa=1&amp;vcp=1&amp;vop=1&amp;pid=c0116a1a5&amp;color=0,55,96&amp;vtp=1&amp;bt=1&amp;bbb=1&amp;hb=1"/>
              <p:cNvSpPr>
                <a:spLocks noRot="1" noChangeAspect="1" noMove="1" noResize="1" noEditPoints="1" noAdjustHandles="1" noChangeArrowheads="1" noChangeShapeType="1" noTextEdit="1"/>
              </p:cNvSpPr>
              <p:nvPr/>
            </p:nvSpPr>
            <p:spPr>
              <a:xfrm>
                <a:off x="502920" y="2627807"/>
                <a:ext cx="10570464" cy="838200"/>
              </a:xfrm>
              <a:prstGeom prst="rect">
                <a:avLst/>
              </a:prstGeom>
              <a:blipFill>
                <a:blip r:embed="rId3"/>
                <a:stretch>
                  <a:fillRect l="-1384" b="-9420"/>
                </a:stretch>
              </a:blipFill>
              <a:ln/>
            </p:spPr>
            <p:txBody>
              <a:bodyPr/>
              <a:lstStyle/>
              <a:p>
                <a:r>
                  <a:rPr lang="zh-CN" altLang="en-US">
                    <a:noFill/>
                  </a:rPr>
                  <a:t> </a:t>
                </a:r>
              </a:p>
            </p:txBody>
          </p:sp>
        </mc:Fallback>
      </mc:AlternateContent>
      <p:sp>
        <p:nvSpPr>
          <p:cNvPr id="3" name="QC_6_AN.94_1#7e817ac91.bracket?vaa=1&amp;vcp=1&amp;vop=1&amp;pid=c0116a1a5&amp;color=0,55,96&amp;vpa=15&amp;vtp=1"/>
          <p:cNvSpPr/>
          <p:nvPr/>
        </p:nvSpPr>
        <p:spPr>
          <a:xfrm>
            <a:off x="9628632" y="312939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92_2#7e817ac91.choices?vaa=1&amp;vcp=1&amp;vop=1&amp;pid=c0116a1a5&amp;color=0,55,96&amp;vtp=1&amp;bbb=1"/>
          <p:cNvSpPr/>
          <p:nvPr/>
        </p:nvSpPr>
        <p:spPr>
          <a:xfrm>
            <a:off x="502920" y="3474325"/>
            <a:ext cx="10570464" cy="360680"/>
          </a:xfrm>
          <a:prstGeom prst="rect">
            <a:avLst/>
          </a:prstGeom>
          <a:noFill/>
          <a:ln/>
        </p:spPr>
        <p:txBody>
          <a:bodyPr wrap="none" lIns="0" tIns="0" rIns="0" bIns="0" rtlCol="0" anchor="t"/>
          <a:lstStyle/>
          <a:p>
            <a:pPr latinLnBrk="1">
              <a:lnSpc>
                <a:spcPts val="3200"/>
              </a:lnSpc>
              <a:tabLst>
                <a:tab pos="2671191" algn="l"/>
                <a:tab pos="5393182" algn="l"/>
                <a:tab pos="8038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-3,2</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93_1#7e817ac91?vaa=1&amp;vcp=1&amp;vop=1&amp;pid=c0116a1a5&amp;color=0,55,96&amp;vtp=1&amp;bbb=1"/>
              <p:cNvSpPr/>
              <p:nvPr/>
            </p:nvSpPr>
            <p:spPr>
              <a:xfrm>
                <a:off x="502920" y="3838815"/>
                <a:ext cx="10570464" cy="533400"/>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振幅是3,周期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93_1#7e817ac91?vaa=1&amp;vcp=1&amp;vop=1&amp;pid=c0116a1a5&amp;color=0,55,96&amp;vtp=1&amp;bbb=1"/>
              <p:cNvSpPr>
                <a:spLocks noRot="1" noChangeAspect="1" noMove="1" noResize="1" noEditPoints="1" noAdjustHandles="1" noChangeArrowheads="1" noChangeShapeType="1" noTextEdit="1"/>
              </p:cNvSpPr>
              <p:nvPr/>
            </p:nvSpPr>
            <p:spPr>
              <a:xfrm>
                <a:off x="502920" y="3838815"/>
                <a:ext cx="10570464" cy="533400"/>
              </a:xfrm>
              <a:prstGeom prst="rect">
                <a:avLst/>
              </a:prstGeom>
              <a:blipFill>
                <a:blip r:embed="rId4"/>
                <a:stretch>
                  <a:fillRect l="-1384" b="-91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C_5_BD#5f215be70?vcp=1&amp;pid=7ddfad7fb&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题型6</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与三角函数有关的函数图象的识别及应用</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96_1#5ecc4db23?vaa=1&amp;vcp=1&amp;vop=1&amp;pid=5f215be70&amp;color=0,55,96&amp;vtp=1&amp;bbb=1"/>
              <p:cNvSpPr/>
              <p:nvPr/>
            </p:nvSpPr>
            <p:spPr>
              <a:xfrm>
                <a:off x="502920" y="1183922"/>
                <a:ext cx="10570464" cy="482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例7</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ln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的图象可能是(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96_1#5ecc4db23?vaa=1&amp;vcp=1&amp;vop=1&amp;pid=5f215be70&amp;color=0,55,96&amp;vtp=1&amp;bbb=1"/>
              <p:cNvSpPr>
                <a:spLocks noRot="1" noChangeAspect="1" noMove="1" noResize="1" noEditPoints="1" noAdjustHandles="1" noChangeArrowheads="1" noChangeShapeType="1" noTextEdit="1"/>
              </p:cNvSpPr>
              <p:nvPr/>
            </p:nvSpPr>
            <p:spPr>
              <a:xfrm>
                <a:off x="502920" y="1183922"/>
                <a:ext cx="10570464" cy="482600"/>
              </a:xfrm>
              <a:prstGeom prst="rect">
                <a:avLst/>
              </a:prstGeom>
              <a:blipFill>
                <a:blip r:embed="rId3"/>
                <a:stretch>
                  <a:fillRect l="-1384" b="-16456"/>
                </a:stretch>
              </a:blipFill>
              <a:ln/>
            </p:spPr>
            <p:txBody>
              <a:bodyPr/>
              <a:lstStyle/>
              <a:p>
                <a:r>
                  <a:rPr lang="zh-CN" altLang="en-US">
                    <a:noFill/>
                  </a:rPr>
                  <a:t> </a:t>
                </a:r>
              </a:p>
            </p:txBody>
          </p:sp>
        </mc:Fallback>
      </mc:AlternateContent>
      <p:sp>
        <p:nvSpPr>
          <p:cNvPr id="4" name="QC_6_AN.98_1#5ecc4db23.bracket?vaa=1&amp;vcp=1&amp;vop=1&amp;pid=5f215be70&amp;color=0,55,96&amp;vpa=16&amp;vtp=1"/>
          <p:cNvSpPr/>
          <p:nvPr/>
        </p:nvSpPr>
        <p:spPr>
          <a:xfrm>
            <a:off x="4319842" y="130450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5" name="QC_6_BD.96_2#5ecc4db23.choices?vaa=1&amp;vcp=1&amp;vop=1&amp;pid=5f215be70&amp;color=0,55,96&amp;vtp=1&amp;bbb=1"/>
          <p:cNvSpPr/>
          <p:nvPr/>
        </p:nvSpPr>
        <p:spPr>
          <a:xfrm>
            <a:off x="502920" y="1812572"/>
            <a:ext cx="10570464" cy="1152271"/>
          </a:xfrm>
          <a:prstGeom prst="rect">
            <a:avLst/>
          </a:prstGeom>
          <a:noFill/>
          <a:ln/>
        </p:spPr>
        <p:txBody>
          <a:bodyPr wrap="none" lIns="0" tIns="0" rIns="0" bIns="0" rtlCol="0" anchor="t"/>
          <a:lstStyle/>
          <a:p>
            <a:pPr latinLnBrk="1">
              <a:lnSpc>
                <a:spcPts val="103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57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57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6" name="QC_6_BD.96_2#5ecc4db23.choice_image?vaa=1&amp;vcp=1&amp;vop=1&amp;pid=5f215be70&amp;color=0,55,96&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6934" y="1789268"/>
            <a:ext cx="1545336"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96_2#5ecc4db23.choice_image?vaa=1&amp;vcp=1&amp;vop=1&amp;pid=5f215be70&amp;color=0,55,96&amp;tib=255,255,255&amp;iip=4&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563779" y="1789268"/>
            <a:ext cx="1545336"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96_2#5ecc4db23.choice_image?vaa=1&amp;vcp=1&amp;vop=1&amp;pid=5f215be70&amp;color=0,55,96&amp;tib=255,255,255&amp;iip=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247289" y="1817462"/>
            <a:ext cx="1545336"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6_BD.96_2#5ecc4db23.choice_image?vaa=1&amp;vcp=1&amp;vop=1&amp;pid=5f215be70&amp;color=0,55,96&amp;tib=255,255,255&amp;iip=6&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944134" y="1817462"/>
            <a:ext cx="1545336"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0" name="QC_6_AS.97_1#5ecc4db23?vaa=1&amp;vcp=1&amp;vop=1&amp;pid=5f215be70&amp;color=0,55,96&amp;vtp=1&amp;bbb=1&amp;hb=1"/>
              <p:cNvSpPr/>
              <p:nvPr/>
            </p:nvSpPr>
            <p:spPr>
              <a:xfrm>
                <a:off x="502920" y="2976209"/>
                <a:ext cx="10570464" cy="131934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ln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的定义域为{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&gt;−2</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}，可排除B,D；</a:t>
                </a:r>
                <a:endParaRPr lang="en-US" altLang="zh-CN" sz="1800" dirty="0">
                  <a:solidFill>
                    <a:srgbClr val="003760"/>
                  </a:solidFill>
                </a:endParaRPr>
              </a:p>
              <a:p>
                <a:pPr latinLnBrk="1">
                  <a:lnSpc>
                    <a:spcPts val="3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=−1.5</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(−1.5)=−</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1.5&lt;0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a:rPr lang="en-US" altLang="zh-CN" sz="1800" b="0" i="0" smtClean="0">
                        <a:solidFill>
                          <a:srgbClr val="003760"/>
                        </a:solidFill>
                        <a:latin typeface="Cambria Math" pitchFamily="34" charset="0"/>
                        <a:ea typeface="Cambria Math" pitchFamily="34" charset="-122"/>
                        <a:cs typeface="Cambria Math" pitchFamily="34" charset="-120"/>
                      </a:rPr>
                      <m:t>(−1.5+2)=</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0.5&lt;0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(−1.5)=</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(−1.5)</m:t>
                        </m:r>
                      </m:num>
                      <m:den>
                        <m:r>
                          <m:rPr>
                            <m:sty m:val="p"/>
                          </m:rPr>
                          <a:rPr lang="en-US" altLang="zh-CN" sz="1800" b="0" i="0">
                            <a:solidFill>
                              <a:srgbClr val="003760"/>
                            </a:solidFill>
                            <a:latin typeface="Cambria Math" pitchFamily="34" charset="0"/>
                            <a:ea typeface="Cambria Math" pitchFamily="34" charset="-122"/>
                            <a:cs typeface="Cambria Math" pitchFamily="34" charset="-120"/>
                          </a:rPr>
                          <m:t>ln</m:t>
                        </m:r>
                        <m:r>
                          <a:rPr lang="en-US" altLang="zh-CN" sz="1800" b="0" i="0">
                            <a:solidFill>
                              <a:srgbClr val="003760"/>
                            </a:solidFill>
                            <a:latin typeface="Cambria Math" pitchFamily="34" charset="0"/>
                            <a:ea typeface="Cambria Math" pitchFamily="34" charset="-122"/>
                            <a:cs typeface="Cambria Math" pitchFamily="34" charset="-120"/>
                          </a:rPr>
                          <m:t>(−1.5+2)</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xmlns="">
          <p:sp>
            <p:nvSpPr>
              <p:cNvPr id="10" name="QC_6_AS.97_1#5ecc4db23?vaa=1&amp;vcp=1&amp;vop=1&amp;pid=5f215be70&amp;color=0,55,96&amp;vtp=1&amp;bbb=1&amp;hb=1"/>
              <p:cNvSpPr>
                <a:spLocks noRot="1" noChangeAspect="1" noMove="1" noResize="1" noEditPoints="1" noAdjustHandles="1" noChangeArrowheads="1" noChangeShapeType="1" noTextEdit="1"/>
              </p:cNvSpPr>
              <p:nvPr/>
            </p:nvSpPr>
            <p:spPr>
              <a:xfrm>
                <a:off x="502920" y="2976209"/>
                <a:ext cx="10570464" cy="1319340"/>
              </a:xfrm>
              <a:prstGeom prst="rect">
                <a:avLst/>
              </a:prstGeom>
              <a:blipFill>
                <a:blip r:embed="rId8"/>
                <a:stretch>
                  <a:fillRect l="-1384" b="-10599"/>
                </a:stretch>
              </a:blipFill>
              <a:ln/>
            </p:spPr>
            <p:txBody>
              <a:bodyPr/>
              <a:lstStyle/>
              <a:p>
                <a:r>
                  <a:rPr lang="zh-CN" altLang="en-US">
                    <a:noFill/>
                  </a:rPr>
                  <a:t> </a:t>
                </a:r>
              </a:p>
            </p:txBody>
          </p:sp>
        </mc:Fallback>
      </mc:AlternateContent>
      <p:sp>
        <p:nvSpPr>
          <p:cNvPr id="12" name="P_6_BD#a7e9d3f89?vcp=1&amp;pid=5f215be70&amp;color=0,55,96&amp;vtp=1&amp;bbb=1&amp;hb=1"/>
          <p:cNvSpPr/>
          <p:nvPr/>
        </p:nvSpPr>
        <p:spPr>
          <a:xfrm>
            <a:off x="502920" y="4347110"/>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【方法总结】解决图象辨识题的思路</a:t>
            </a:r>
            <a:endParaRPr lang="en-US" altLang="zh-CN" sz="1800" dirty="0">
              <a:solidFill>
                <a:srgbClr val="003760"/>
              </a:solidFill>
            </a:endParaRPr>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函数图象与解析式的对应问题一般是根据图象所反映出的函数性质来解决的</a:t>
            </a:r>
            <a:r>
              <a:rPr lang="en-US" altLang="zh-CN" sz="1800" b="0" i="0" dirty="0">
                <a:solidFill>
                  <a:srgbClr val="003760"/>
                </a:solidFill>
                <a:latin typeface="Times New Roman" pitchFamily="34" charset="0"/>
                <a:ea typeface="微软雅黑" pitchFamily="34" charset="-122"/>
                <a:cs typeface="Times New Roman" pitchFamily="34" charset="-120"/>
              </a:rPr>
              <a:t>，如函数的奇偶性</a:t>
            </a:r>
            <a:r>
              <a:rPr lang="en-US" altLang="zh-CN" sz="1800" b="0" i="0">
                <a:solidFill>
                  <a:srgbClr val="003760"/>
                </a:solidFill>
                <a:latin typeface="Times New Roman" pitchFamily="34" charset="0"/>
                <a:ea typeface="微软雅黑" pitchFamily="34" charset="-122"/>
                <a:cs typeface="Times New Roman" pitchFamily="34" charset="-120"/>
              </a:rPr>
              <a:t>、周期</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性</a:t>
            </a:r>
            <a:r>
              <a:rPr lang="en-US" altLang="zh-CN" b="0" i="0" dirty="0">
                <a:solidFill>
                  <a:srgbClr val="003760"/>
                </a:solidFill>
                <a:latin typeface="Times New Roman" pitchFamily="34" charset="0"/>
                <a:ea typeface="微软雅黑" pitchFamily="34" charset="-122"/>
                <a:cs typeface="Times New Roman" pitchFamily="34" charset="-120"/>
              </a:rPr>
              <a:t>、单调性、有界性等，此外零点也可以作为判断的依据.</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anim calcmode="lin" valueType="num">
                                      <p:cBhvr>
                                        <p:cTn id="8" dur="500" fill="hold"/>
                                        <p:tgtEl>
                                          <p:spTgt spid="10">
                                            <p:bg/>
                                          </p:spTgt>
                                        </p:tgtEl>
                                        <p:attrNameLst>
                                          <p:attrName>ppt_x</p:attrName>
                                        </p:attrNameLst>
                                      </p:cBhvr>
                                      <p:tavLst>
                                        <p:tav tm="0">
                                          <p:val>
                                            <p:strVal val="#ppt_x"/>
                                          </p:val>
                                        </p:tav>
                                        <p:tav tm="100000">
                                          <p:val>
                                            <p:strVal val="#ppt_x"/>
                                          </p:val>
                                        </p:tav>
                                      </p:tavLst>
                                    </p:anim>
                                    <p:anim calcmode="lin" valueType="num">
                                      <p:cBhvr>
                                        <p:cTn id="9" dur="500" fill="hold"/>
                                        <p:tgtEl>
                                          <p:spTgt spid="10">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anim calcmode="lin" valueType="num">
                                      <p:cBhvr>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0">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anim calcmode="lin" valueType="num">
                                      <p:cBhvr>
                                        <p:cTn id="1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10">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500"/>
                                        <p:tgtEl>
                                          <p:spTgt spid="10">
                                            <p:txEl>
                                              <p:pRg st="2" end="2"/>
                                            </p:txEl>
                                          </p:spTgt>
                                        </p:tgtEl>
                                      </p:cBhvr>
                                    </p:animEffect>
                                    <p:anim calcmode="lin" valueType="num">
                                      <p:cBhvr>
                                        <p:cTn id="2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0"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0_1#00ee18daa?vaa=1&amp;vcp=1&amp;vop=1&amp;pid=5f215be70&amp;color=0,55,96&amp;mp=1&amp;vtp=1&amp;bt=1&amp;bbb=1"/>
              <p:cNvSpPr/>
              <p:nvPr/>
            </p:nvSpPr>
            <p:spPr>
              <a:xfrm>
                <a:off x="502920" y="2183084"/>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7-1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的图象大致为(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00_1#00ee18daa?vaa=1&amp;vcp=1&amp;vop=1&amp;pid=5f215be70&amp;color=0,55,96&amp;mp=1&amp;vtp=1&amp;bt=1&amp;bbb=1"/>
              <p:cNvSpPr>
                <a:spLocks noRot="1" noChangeAspect="1" noMove="1" noResize="1" noEditPoints="1" noAdjustHandles="1" noChangeArrowheads="1" noChangeShapeType="1" noTextEdit="1"/>
              </p:cNvSpPr>
              <p:nvPr/>
            </p:nvSpPr>
            <p:spPr>
              <a:xfrm>
                <a:off x="502920" y="2183084"/>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102_1#00ee18daa.bracket?vaa=1&amp;vcp=1&amp;vop=1&amp;pid=5f215be70&amp;color=0,55,96&amp;mp=1&amp;vpa=17&amp;vtp=1"/>
          <p:cNvSpPr/>
          <p:nvPr/>
        </p:nvSpPr>
        <p:spPr>
          <a:xfrm>
            <a:off x="4374452" y="226487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4" name="QC_6_BD.100_2#00ee18daa.choices?vaa=1&amp;vcp=1&amp;vop=1&amp;pid=5f215be70&amp;color=0,55,96&amp;vtp=1&amp;bbb=1"/>
          <p:cNvSpPr/>
          <p:nvPr/>
        </p:nvSpPr>
        <p:spPr>
          <a:xfrm>
            <a:off x="502920" y="2680671"/>
            <a:ext cx="10570464" cy="1006094"/>
          </a:xfrm>
          <a:prstGeom prst="rect">
            <a:avLst/>
          </a:prstGeom>
          <a:noFill/>
          <a:ln/>
        </p:spPr>
        <p:txBody>
          <a:bodyPr wrap="none" lIns="0" tIns="0" rIns="0" bIns="0" rtlCol="0" anchor="t"/>
          <a:lstStyle/>
          <a:p>
            <a:pPr latinLnBrk="1">
              <a:lnSpc>
                <a:spcPts val="9000"/>
              </a:lnSpc>
              <a:tabLst>
                <a:tab pos="2696591" algn="l"/>
                <a:tab pos="5418582" algn="l"/>
                <a:tab pos="80897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48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50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50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50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6_BD.100_2#00ee18daa.choice_image?vaa=1&amp;vcp=1&amp;vop=1&amp;pid=5f215be70&amp;color=0,55,96&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52075" y="2708356"/>
            <a:ext cx="1289304"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100_2#00ee18daa.choice_image?vaa=1&amp;vcp=1&amp;vop=1&amp;pid=5f215be70&amp;color=0,55,96&amp;tib=255,255,255&amp;iip=8&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541935" y="2680924"/>
            <a:ext cx="1335024"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00_2#00ee18daa.choice_image?vaa=1&amp;vcp=1&amp;vop=1&amp;pid=5f215be70&amp;color=0,55,96&amp;tib=255,255,255&amp;iip=9&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257830" y="2680924"/>
            <a:ext cx="1289304"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00_2#00ee18daa.choice_image?vaa=1&amp;vcp=1&amp;vop=1&amp;pid=5f215be70&amp;color=0,55,96&amp;tib=255,255,255&amp;iip=10&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951119" y="2781509"/>
            <a:ext cx="1271016"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9" name="QC_6_AS.101_1#00ee18daa?vaa=1&amp;vcp=1&amp;vop=1&amp;pid=5f215be70&amp;color=0,55,96&amp;vtp=1&amp;bbb=1&amp;hb=1"/>
              <p:cNvSpPr/>
              <p:nvPr/>
            </p:nvSpPr>
            <p:spPr>
              <a:xfrm>
                <a:off x="502920" y="3696670"/>
                <a:ext cx="10570464"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定义域为</a:t>
                </a:r>
                <a14:m>
                  <m:oMath xmlns:m="http://schemas.openxmlformats.org/officeDocument/2006/math">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奇函数</a:t>
                </a:r>
                <a:r>
                  <a:rPr lang="en-US" altLang="zh-CN" sz="1800" b="0" i="0" dirty="0">
                    <a:solidFill>
                      <a:srgbClr val="003760"/>
                    </a:solidFill>
                    <a:latin typeface="Times New Roman" pitchFamily="34" charset="0"/>
                    <a:ea typeface="微软雅黑" pitchFamily="34" charset="-122"/>
                    <a:cs typeface="Times New Roman" pitchFamily="34" charset="-120"/>
                  </a:rPr>
                  <a:t>，故它的图象关于原点对称，可以排除C和D；又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，可以排除B</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以只有</a:t>
                </a:r>
                <a:r>
                  <a:rPr lang="en-US" altLang="zh-CN" b="0" i="0" dirty="0">
                    <a:solidFill>
                      <a:srgbClr val="003760"/>
                    </a:solidFill>
                    <a:latin typeface="Times New Roman" pitchFamily="34" charset="0"/>
                    <a:ea typeface="微软雅黑" pitchFamily="34" charset="-122"/>
                    <a:cs typeface="Times New Roman" pitchFamily="34" charset="-120"/>
                  </a:rPr>
                  <a:t>A符合．</a:t>
                </a:r>
                <a:endParaRPr lang="en-US" altLang="zh-CN" dirty="0">
                  <a:solidFill>
                    <a:srgbClr val="003760"/>
                  </a:solidFill>
                </a:endParaRPr>
              </a:p>
            </p:txBody>
          </p:sp>
        </mc:Choice>
        <mc:Fallback xmlns="">
          <p:sp>
            <p:nvSpPr>
              <p:cNvPr id="9" name="QC_6_AS.101_1#00ee18daa?vaa=1&amp;vcp=1&amp;vop=1&amp;pid=5f215be70&amp;color=0,55,96&amp;vtp=1&amp;bbb=1&amp;hb=1"/>
              <p:cNvSpPr>
                <a:spLocks noRot="1" noChangeAspect="1" noMove="1" noResize="1" noEditPoints="1" noAdjustHandles="1" noChangeArrowheads="1" noChangeShapeType="1" noTextEdit="1"/>
              </p:cNvSpPr>
              <p:nvPr/>
            </p:nvSpPr>
            <p:spPr>
              <a:xfrm>
                <a:off x="502920" y="3696670"/>
                <a:ext cx="10570464" cy="1192340"/>
              </a:xfrm>
              <a:prstGeom prst="rect">
                <a:avLst/>
              </a:prstGeom>
              <a:blipFill>
                <a:blip r:embed="rId8"/>
                <a:stretch>
                  <a:fillRect l="-1384" r="-1499"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11bda1bfc?lid=392d94ad6&amp;cid=392d94ad6&amp;vtp=1&amp;bt=1&amp;bbb=1">
            <a:hlinkClick r:id="rId3" action="ppaction://hlinksldjump"/>
          </p:cNvPr>
          <p:cNvSpPr/>
          <p:nvPr/>
        </p:nvSpPr>
        <p:spPr>
          <a:xfrm>
            <a:off x="6803136" y="206349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正弦型函数的图象</a:t>
            </a:r>
            <a:endParaRPr lang="en-US" altLang="zh-CN" sz="1700" dirty="0"/>
          </a:p>
        </p:txBody>
      </p:sp>
      <p:sp>
        <p:nvSpPr>
          <p:cNvPr id="3" name="C_1#目录1:11bda1bfc?lid=545435251&amp;cid=545435251&amp;vtp=1&amp;bbb=1">
            <a:hlinkClick r:id="rId3" action="ppaction://hlinksldjump"/>
          </p:cNvPr>
          <p:cNvSpPr/>
          <p:nvPr/>
        </p:nvSpPr>
        <p:spPr>
          <a:xfrm>
            <a:off x="6803136" y="238353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五点法作图</a:t>
            </a:r>
            <a:endParaRPr lang="en-US" altLang="zh-CN" sz="1700" dirty="0"/>
          </a:p>
        </p:txBody>
      </p:sp>
      <p:sp>
        <p:nvSpPr>
          <p:cNvPr id="4" name="C_1#目录1:11bda1bfc?lid=4a10a43e0&amp;cid=4a10a43e0&amp;vtp=1&amp;bbb=1">
            <a:hlinkClick r:id="rId3" action="ppaction://hlinksldjump"/>
          </p:cNvPr>
          <p:cNvSpPr/>
          <p:nvPr/>
        </p:nvSpPr>
        <p:spPr>
          <a:xfrm>
            <a:off x="6803136" y="271272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三角函数图象变换</a:t>
            </a:r>
            <a:endParaRPr lang="en-US" altLang="zh-CN" sz="1700" dirty="0"/>
          </a:p>
        </p:txBody>
      </p:sp>
      <mc:AlternateContent xmlns:mc="http://schemas.openxmlformats.org/markup-compatibility/2006">
        <mc:Choice xmlns:a14="http://schemas.microsoft.com/office/drawing/2010/main" Requires="a14">
          <p:sp>
            <p:nvSpPr>
              <p:cNvPr id="5" name="C_1#目录1:11bda1bfc?lid=1ed19ccde&amp;cid=1ed19ccde&amp;vtp=1&amp;bbb=1">
                <a:hlinkClick r:id="rId3" action="ppaction://hlinksldjump"/>
              </p:cNvPr>
              <p:cNvSpPr/>
              <p:nvPr/>
            </p:nvSpPr>
            <p:spPr>
              <a:xfrm>
                <a:off x="6803136" y="3075432"/>
                <a:ext cx="5404104" cy="45720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知识点4</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正弦型函数中常数</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𝐴</m:t>
                    </m:r>
                  </m:oMath>
                </a14:m>
                <a:r>
                  <a:rPr lang="en-US" altLang="zh-CN" sz="1700" b="0" i="0" dirty="0">
                    <a:solidFill>
                      <a:srgbClr val="6565FF"/>
                    </a:solidFill>
                    <a:latin typeface="Arial" pitchFamily="34" charset="0"/>
                    <a:ea typeface="Arial" pitchFamily="34" charset="-122"/>
                    <a:cs typeface="Arial" pitchFamily="34" charset="-120"/>
                  </a:rPr>
                  <a:t>，</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𝜔</m:t>
                    </m:r>
                  </m:oMath>
                </a14:m>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𝜑</m:t>
                    </m:r>
                  </m:oMath>
                </a14:m>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的实际意义</a:t>
                </a:r>
                <a:endParaRPr lang="en-US" altLang="zh-CN" sz="1700" dirty="0"/>
              </a:p>
            </p:txBody>
          </p:sp>
        </mc:Choice>
        <mc:Fallback>
          <p:sp>
            <p:nvSpPr>
              <p:cNvPr id="5" name="C_1#目录1:11bda1bfc?lid=1ed19ccde&amp;cid=1ed19ccde&amp;vtp=1&amp;bbb=1">
                <a:hlinkClick r:id="rId3" action="ppaction://hlinksldjump"/>
              </p:cNvPr>
              <p:cNvSpPr>
                <a:spLocks noRot="1" noChangeAspect="1" noMove="1" noResize="1" noEditPoints="1" noAdjustHandles="1" noChangeArrowheads="1" noChangeShapeType="1" noTextEdit="1"/>
              </p:cNvSpPr>
              <p:nvPr/>
            </p:nvSpPr>
            <p:spPr>
              <a:xfrm>
                <a:off x="6803136" y="3075432"/>
                <a:ext cx="5404104" cy="457200"/>
              </a:xfrm>
              <a:prstGeom prst="rect">
                <a:avLst/>
              </a:prstGeom>
              <a:blipFill>
                <a:blip r:embed="rId4"/>
                <a:stretch>
                  <a:fillRect l="-2368" b="-5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C_1#目录1:11bda1bfc?lid=2ddfe5075&amp;cid=2ddfe5075&amp;vtp=1&amp;bbb=1">
                <a:hlinkClick r:id="rId5" action="ppaction://hlinksldjump"/>
              </p:cNvPr>
              <p:cNvSpPr/>
              <p:nvPr/>
            </p:nvSpPr>
            <p:spPr>
              <a:xfrm>
                <a:off x="6803136" y="3865372"/>
                <a:ext cx="5404104" cy="45720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要点1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函数</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𝑦</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𝑥</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𝜑</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a:rPr lang="en-US" altLang="zh-CN" sz="1700" b="0" i="0">
                        <a:solidFill>
                          <a:srgbClr val="6565FF"/>
                        </a:solidFill>
                        <a:latin typeface="Cambria Math" pitchFamily="34" charset="0"/>
                        <a:ea typeface="Cambria Math" pitchFamily="34" charset="-122"/>
                        <a:cs typeface="Cambria Math" pitchFamily="34" charset="-120"/>
                      </a:rPr>
                      <m:t>≠0,</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≠0)</m:t>
                    </m:r>
                  </m:oMath>
                </a14:m>
                <a:r>
                  <a:rPr lang="en-US" altLang="zh-CN" sz="1700" b="0" i="0" dirty="0">
                    <a:solidFill>
                      <a:srgbClr val="6565FF"/>
                    </a:solidFill>
                    <a:latin typeface="Arial" pitchFamily="34" charset="0"/>
                    <a:ea typeface="Arial" pitchFamily="34" charset="-122"/>
                    <a:cs typeface="Arial" pitchFamily="34" charset="-120"/>
                  </a:rPr>
                  <a:t>的性质</a:t>
                </a:r>
                <a:endParaRPr lang="en-US" altLang="zh-CN" sz="1700" dirty="0"/>
              </a:p>
            </p:txBody>
          </p:sp>
        </mc:Choice>
        <mc:Fallback>
          <p:sp>
            <p:nvSpPr>
              <p:cNvPr id="6" name="C_1#目录1:11bda1bfc?lid=2ddfe5075&amp;cid=2ddfe5075&amp;vtp=1&amp;bbb=1">
                <a:hlinkClick r:id="rId5" action="ppaction://hlinksldjump"/>
              </p:cNvPr>
              <p:cNvSpPr>
                <a:spLocks noRot="1" noChangeAspect="1" noMove="1" noResize="1" noEditPoints="1" noAdjustHandles="1" noChangeArrowheads="1" noChangeShapeType="1" noTextEdit="1"/>
              </p:cNvSpPr>
              <p:nvPr/>
            </p:nvSpPr>
            <p:spPr>
              <a:xfrm>
                <a:off x="6803136" y="3865372"/>
                <a:ext cx="5404104" cy="457200"/>
              </a:xfrm>
              <a:prstGeom prst="rect">
                <a:avLst/>
              </a:prstGeom>
              <a:blipFill>
                <a:blip r:embed="rId6"/>
                <a:stretch>
                  <a:fillRect l="-2368" b="-5333"/>
                </a:stretch>
              </a:blipFill>
              <a:ln/>
            </p:spPr>
            <p:txBody>
              <a:bodyPr/>
              <a:lstStyle/>
              <a:p>
                <a:r>
                  <a:rPr lang="zh-CN" altLang="en-US">
                    <a:noFill/>
                  </a:rPr>
                  <a:t> </a:t>
                </a:r>
              </a:p>
            </p:txBody>
          </p:sp>
        </mc:Fallback>
      </mc:AlternateContent>
      <p:sp>
        <p:nvSpPr>
          <p:cNvPr id="7" name="C_1#目录1:11bda1bfc?lid=0f93dc320&amp;cid=0f93dc320&amp;vtp=1&amp;bbb=1">
            <a:hlinkClick r:id="rId7" action="ppaction://hlinksldjump"/>
          </p:cNvPr>
          <p:cNvSpPr/>
          <p:nvPr/>
        </p:nvSpPr>
        <p:spPr>
          <a:xfrm>
            <a:off x="6803136" y="428853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要点2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由函数的图象确定函数的解析式</a:t>
            </a:r>
            <a:endParaRPr lang="en-US" altLang="zh-CN" sz="1700" dirty="0"/>
          </a:p>
        </p:txBody>
      </p:sp>
      <mc:AlternateContent xmlns:mc="http://schemas.openxmlformats.org/markup-compatibility/2006">
        <mc:Choice xmlns:a14="http://schemas.microsoft.com/office/drawing/2010/main" Requires="a14">
          <p:sp>
            <p:nvSpPr>
              <p:cNvPr id="8" name="C_1#目录1:11bda1bfc?lid=3b2a6532f&amp;cid=3b2a6532f&amp;vtp=1&amp;bbb=1">
                <a:hlinkClick r:id="rId8" action="ppaction://hlinksldjump"/>
              </p:cNvPr>
              <p:cNvSpPr/>
              <p:nvPr/>
            </p:nvSpPr>
            <p:spPr>
              <a:xfrm>
                <a:off x="6803136" y="4597908"/>
                <a:ext cx="5404104" cy="45720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要点3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函数</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𝑦</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𝑥</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𝜑</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a:rPr lang="en-US" altLang="zh-CN" sz="1700" b="0" i="0">
                        <a:solidFill>
                          <a:srgbClr val="6565FF"/>
                        </a:solidFill>
                        <a:latin typeface="Cambria Math" pitchFamily="34" charset="0"/>
                        <a:ea typeface="Cambria Math" pitchFamily="34" charset="-122"/>
                        <a:cs typeface="Cambria Math" pitchFamily="34" charset="-120"/>
                      </a:rPr>
                      <m:t>≠0,</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&gt;0)</m:t>
                    </m:r>
                  </m:oMath>
                </a14:m>
                <a:r>
                  <a:rPr lang="en-US" altLang="zh-CN" sz="1700" b="0" i="0" dirty="0">
                    <a:solidFill>
                      <a:srgbClr val="6565FF"/>
                    </a:solidFill>
                    <a:latin typeface="Arial" pitchFamily="34" charset="0"/>
                    <a:ea typeface="Arial" pitchFamily="34" charset="-122"/>
                    <a:cs typeface="Arial" pitchFamily="34" charset="-120"/>
                  </a:rPr>
                  <a:t>的性质</a:t>
                </a:r>
                <a:endParaRPr lang="en-US" altLang="zh-CN" sz="1700" dirty="0"/>
              </a:p>
            </p:txBody>
          </p:sp>
        </mc:Choice>
        <mc:Fallback>
          <p:sp>
            <p:nvSpPr>
              <p:cNvPr id="8" name="C_1#目录1:11bda1bfc?lid=3b2a6532f&amp;cid=3b2a6532f&amp;vtp=1&amp;bbb=1">
                <a:hlinkClick r:id="rId8" action="ppaction://hlinksldjump"/>
              </p:cNvPr>
              <p:cNvSpPr>
                <a:spLocks noRot="1" noChangeAspect="1" noMove="1" noResize="1" noEditPoints="1" noAdjustHandles="1" noChangeArrowheads="1" noChangeShapeType="1" noTextEdit="1"/>
              </p:cNvSpPr>
              <p:nvPr/>
            </p:nvSpPr>
            <p:spPr>
              <a:xfrm>
                <a:off x="6803136" y="4597908"/>
                <a:ext cx="5404104" cy="457200"/>
              </a:xfrm>
              <a:prstGeom prst="rect">
                <a:avLst/>
              </a:prstGeom>
              <a:blipFill>
                <a:blip r:embed="rId9"/>
                <a:stretch>
                  <a:fillRect l="-2368" b="-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C_1#目录1:11bda1bfc?lid=5fe1b032e&amp;cid=5fe1b032e&amp;vtp=1&amp;bbb=1">
                <a:hlinkClick r:id="rId10" action="ppaction://hlinksldjump"/>
              </p:cNvPr>
              <p:cNvSpPr/>
              <p:nvPr/>
            </p:nvSpPr>
            <p:spPr>
              <a:xfrm>
                <a:off x="6803136" y="5305044"/>
                <a:ext cx="5404104" cy="32004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易错点1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忽视</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𝑥</m:t>
                    </m:r>
                  </m:oMath>
                </a14:m>
                <a:r>
                  <a:rPr lang="en-US" altLang="zh-CN" sz="1700" b="0" i="0" dirty="0">
                    <a:solidFill>
                      <a:srgbClr val="6565FF"/>
                    </a:solidFill>
                    <a:latin typeface="Arial" pitchFamily="34" charset="0"/>
                    <a:ea typeface="Arial" pitchFamily="34" charset="-122"/>
                    <a:cs typeface="Arial" pitchFamily="34" charset="-120"/>
                  </a:rPr>
                  <a:t>系数的符号致错</a:t>
                </a:r>
                <a:endParaRPr lang="en-US" altLang="zh-CN" sz="1700" dirty="0"/>
              </a:p>
            </p:txBody>
          </p:sp>
        </mc:Choice>
        <mc:Fallback>
          <p:sp>
            <p:nvSpPr>
              <p:cNvPr id="9" name="C_1#目录1:11bda1bfc?lid=5fe1b032e&amp;cid=5fe1b032e&amp;vtp=1&amp;bbb=1">
                <a:hlinkClick r:id="rId10" action="ppaction://hlinksldjump"/>
              </p:cNvPr>
              <p:cNvSpPr>
                <a:spLocks noRot="1" noChangeAspect="1" noMove="1" noResize="1" noEditPoints="1" noAdjustHandles="1" noChangeArrowheads="1" noChangeShapeType="1" noTextEdit="1"/>
              </p:cNvSpPr>
              <p:nvPr/>
            </p:nvSpPr>
            <p:spPr>
              <a:xfrm>
                <a:off x="6803136" y="5305044"/>
                <a:ext cx="5404104" cy="320040"/>
              </a:xfrm>
              <a:prstGeom prst="rect">
                <a:avLst/>
              </a:prstGeom>
              <a:blipFill>
                <a:blip r:embed="rId11"/>
                <a:stretch>
                  <a:fillRect l="-2368" t="-11321" b="-2830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C_1#目录1:11bda1bfc?lid=5fc5e3883&amp;cid=5fc5e3883&amp;vtp=1&amp;bbb=1&amp;hb=1">
                <a:hlinkClick r:id="rId12" action="ppaction://hlinksldjump"/>
              </p:cNvPr>
              <p:cNvSpPr/>
              <p:nvPr/>
            </p:nvSpPr>
            <p:spPr>
              <a:xfrm>
                <a:off x="6803136" y="5643372"/>
                <a:ext cx="5404104" cy="466344"/>
              </a:xfrm>
              <a:prstGeom prst="rect">
                <a:avLst/>
              </a:prstGeom>
              <a:noFill/>
              <a:ln/>
            </p:spPr>
            <p:txBody>
              <a:bodyPr wrap="none" lIns="0" tIns="0" rIns="0" bIns="0" rtlCol="0" anchor="ctr"/>
              <a:lstStyle/>
              <a:p>
                <a:pPr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易错点2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不理解“左右平移（相位变换）是对自变量</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𝑥</m:t>
                    </m:r>
                  </m:oMath>
                </a14:m>
                <a:r>
                  <a:rPr lang="en-US" altLang="zh-CN" sz="1700" b="0" i="0">
                    <a:solidFill>
                      <a:srgbClr val="6565FF"/>
                    </a:solidFill>
                    <a:latin typeface="Arial" pitchFamily="34" charset="0"/>
                    <a:ea typeface="Arial" pitchFamily="34" charset="-122"/>
                    <a:cs typeface="Arial" pitchFamily="34" charset="-120"/>
                  </a:rPr>
                  <a:t>而言</a:t>
                </a:r>
              </a:p>
              <a:p>
                <a:pPr latinLnBrk="1">
                  <a:lnSpc>
                    <a:spcPts val="2100"/>
                  </a:lnSpc>
                </a:pPr>
                <a:r>
                  <a:rPr lang="en-US" altLang="zh-CN" sz="1700" b="0" i="0">
                    <a:solidFill>
                      <a:srgbClr val="6565FF"/>
                    </a:solidFill>
                    <a:latin typeface="Arial" pitchFamily="34" charset="0"/>
                    <a:ea typeface="Arial" pitchFamily="34" charset="-122"/>
                    <a:cs typeface="Arial" pitchFamily="34" charset="-120"/>
                  </a:rPr>
                  <a:t>的</a:t>
                </a:r>
                <a:r>
                  <a:rPr lang="en-US" altLang="zh-CN" sz="1700" b="0" i="0" dirty="0">
                    <a:solidFill>
                      <a:srgbClr val="6565FF"/>
                    </a:solidFill>
                    <a:latin typeface="Arial" pitchFamily="34" charset="0"/>
                    <a:ea typeface="Arial" pitchFamily="34" charset="-122"/>
                    <a:cs typeface="Arial" pitchFamily="34" charset="-120"/>
                  </a:rPr>
                  <a:t>”而致错</a:t>
                </a:r>
                <a:endParaRPr lang="en-US" altLang="zh-CN" sz="1700" dirty="0"/>
              </a:p>
            </p:txBody>
          </p:sp>
        </mc:Choice>
        <mc:Fallback>
          <p:sp>
            <p:nvSpPr>
              <p:cNvPr id="10" name="C_1#目录1:11bda1bfc?lid=5fc5e3883&amp;cid=5fc5e3883&amp;vtp=1&amp;bbb=1&amp;hb=1">
                <a:hlinkClick r:id="rId12" action="ppaction://hlinksldjump"/>
              </p:cNvPr>
              <p:cNvSpPr>
                <a:spLocks noRot="1" noChangeAspect="1" noMove="1" noResize="1" noEditPoints="1" noAdjustHandles="1" noChangeArrowheads="1" noChangeShapeType="1" noTextEdit="1"/>
              </p:cNvSpPr>
              <p:nvPr/>
            </p:nvSpPr>
            <p:spPr>
              <a:xfrm>
                <a:off x="6803136" y="5643372"/>
                <a:ext cx="5404104" cy="466344"/>
              </a:xfrm>
              <a:prstGeom prst="rect">
                <a:avLst/>
              </a:prstGeom>
              <a:blipFill>
                <a:blip r:embed="rId13"/>
                <a:stretch>
                  <a:fillRect l="-2368" t="-22368" r="-1466" b="-34211"/>
                </a:stretch>
              </a:blipFill>
              <a:ln/>
            </p:spPr>
            <p:txBody>
              <a:bodyPr/>
              <a:lstStyle/>
              <a:p>
                <a:r>
                  <a:rPr lang="zh-CN" altLang="en-US">
                    <a:noFill/>
                  </a:rPr>
                  <a:t> </a:t>
                </a:r>
              </a:p>
            </p:txBody>
          </p:sp>
        </mc:Fallback>
      </mc:AlternateContent>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4_1#3aaa3ce99?vaa=1&amp;vcp=1&amp;vop=1&amp;pid=5f215be70&amp;color=0,55,96&amp;vtp=1&amp;bt=1&amp;bbb=1"/>
              <p:cNvSpPr/>
              <p:nvPr/>
            </p:nvSpPr>
            <p:spPr>
              <a:xfrm>
                <a:off x="502920" y="1670227"/>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7-2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的大致图象为(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04_1#3aaa3ce99?vaa=1&amp;vcp=1&amp;vop=1&amp;pid=5f215be70&amp;color=0,55,96&amp;vtp=1&amp;bt=1&amp;bbb=1"/>
              <p:cNvSpPr>
                <a:spLocks noRot="1" noChangeAspect="1" noMove="1" noResize="1" noEditPoints="1" noAdjustHandles="1" noChangeArrowheads="1" noChangeShapeType="1" noTextEdit="1"/>
              </p:cNvSpPr>
              <p:nvPr/>
            </p:nvSpPr>
            <p:spPr>
              <a:xfrm>
                <a:off x="502920" y="1670227"/>
                <a:ext cx="10570464" cy="525844"/>
              </a:xfrm>
              <a:prstGeom prst="rect">
                <a:avLst/>
              </a:prstGeom>
              <a:blipFill>
                <a:blip r:embed="rId3"/>
                <a:stretch>
                  <a:fillRect l="-1384" b="-15116"/>
                </a:stretch>
              </a:blipFill>
              <a:ln/>
            </p:spPr>
            <p:txBody>
              <a:bodyPr/>
              <a:lstStyle/>
              <a:p>
                <a:r>
                  <a:rPr lang="zh-CN" altLang="en-US">
                    <a:noFill/>
                  </a:rPr>
                  <a:t> </a:t>
                </a:r>
              </a:p>
            </p:txBody>
          </p:sp>
        </mc:Fallback>
      </mc:AlternateContent>
      <p:sp>
        <p:nvSpPr>
          <p:cNvPr id="3" name="QC_6_AN.106_1#3aaa3ce99.bracket?vaa=1&amp;vcp=1&amp;vop=1&amp;pid=5f215be70&amp;color=0,55,96&amp;vpa=18&amp;vtp=1"/>
          <p:cNvSpPr/>
          <p:nvPr/>
        </p:nvSpPr>
        <p:spPr>
          <a:xfrm>
            <a:off x="4847463" y="185672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p:sp>
        <p:nvSpPr>
          <p:cNvPr id="4" name="QC_6_BD.104_2#3aaa3ce99.choices?vaa=1&amp;vcp=1&amp;vop=1&amp;pid=5f215be70&amp;color=0,55,96&amp;vtp=1&amp;bbb=1"/>
          <p:cNvSpPr/>
          <p:nvPr/>
        </p:nvSpPr>
        <p:spPr>
          <a:xfrm>
            <a:off x="502920" y="2329929"/>
            <a:ext cx="10570464" cy="905510"/>
          </a:xfrm>
          <a:prstGeom prst="rect">
            <a:avLst/>
          </a:prstGeom>
          <a:noFill/>
          <a:ln/>
        </p:spPr>
        <p:txBody>
          <a:bodyPr wrap="none" lIns="0" tIns="0" rIns="0" bIns="0" rtlCol="0" anchor="t"/>
          <a:lstStyle/>
          <a:p>
            <a:pPr latinLnBrk="1">
              <a:lnSpc>
                <a:spcPts val="8100"/>
              </a:lnSpc>
              <a:tabLst>
                <a:tab pos="2750566" algn="l"/>
                <a:tab pos="5475732" algn="l"/>
                <a:tab pos="81500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43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45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45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45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6_BD.104_2#3aaa3ce99.choice_image?vaa=1&amp;vcp=1&amp;vop=1&amp;pid=5f215be70&amp;color=0,55,96&amp;tib=255,255,255&amp;iip=1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0076" y="2357615"/>
            <a:ext cx="1673352"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104_2#3aaa3ce99.choice_image?vaa=1&amp;vcp=1&amp;vop=1&amp;pid=5f215be70&amp;color=0,55,96&amp;tib=255,255,255&amp;iip=1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589052" y="2330183"/>
            <a:ext cx="1691640"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04_2#3aaa3ce99.choice_image?vaa=1&amp;vcp=1&amp;vop=1&amp;pid=5f215be70&amp;color=0,55,96&amp;tib=255,255,255&amp;iip=1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303550" y="2357615"/>
            <a:ext cx="1655064"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04_2#3aaa3ce99.choice_image?vaa=1&amp;vcp=1&amp;vop=1&amp;pid=5f215be70&amp;color=0,55,96&amp;tib=255,255,255&amp;iip=1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989726" y="2357615"/>
            <a:ext cx="1600200"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9" name="QC_6_AS.105_1#3aaa3ce99?vaa=1&amp;vcp=1&amp;vop=1&amp;pid=5f215be70&amp;color=0,55,96&amp;vtp=1&amp;bbb=1"/>
              <p:cNvSpPr/>
              <p:nvPr/>
            </p:nvSpPr>
            <p:spPr>
              <a:xfrm>
                <a:off x="502920" y="3244329"/>
                <a:ext cx="10570464" cy="2113344"/>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的定义域为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为偶函数，图象关于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轴对称，故排除A，C，</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，故排除B，故选D.</a:t>
                </a:r>
                <a:endParaRPr lang="en-US" altLang="zh-CN" sz="1800" dirty="0">
                  <a:solidFill>
                    <a:srgbClr val="003760"/>
                  </a:solidFill>
                </a:endParaRPr>
              </a:p>
            </p:txBody>
          </p:sp>
        </mc:Choice>
        <mc:Fallback xmlns="">
          <p:sp>
            <p:nvSpPr>
              <p:cNvPr id="9" name="QC_6_AS.105_1#3aaa3ce99?vaa=1&amp;vcp=1&amp;vop=1&amp;pid=5f215be70&amp;color=0,55,96&amp;vtp=1&amp;bbb=1"/>
              <p:cNvSpPr>
                <a:spLocks noRot="1" noChangeAspect="1" noMove="1" noResize="1" noEditPoints="1" noAdjustHandles="1" noChangeArrowheads="1" noChangeShapeType="1" noTextEdit="1"/>
              </p:cNvSpPr>
              <p:nvPr/>
            </p:nvSpPr>
            <p:spPr>
              <a:xfrm>
                <a:off x="502920" y="3244329"/>
                <a:ext cx="10570464" cy="2113344"/>
              </a:xfrm>
              <a:prstGeom prst="rect">
                <a:avLst/>
              </a:prstGeom>
              <a:blipFill>
                <a:blip r:embed="rId8"/>
                <a:stretch>
                  <a:fillRect l="-1384" b="-40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f6c7751d4?vcp=1&amp;pid=7ddfad7fb&amp;color=97,97,244&amp;vtp=1&amp;bt=1&amp;bbb=1"/>
              <p:cNvSpPr/>
              <p:nvPr/>
            </p:nvSpPr>
            <p:spPr>
              <a:xfrm>
                <a:off x="502920" y="792000"/>
                <a:ext cx="10570464" cy="382143"/>
              </a:xfrm>
              <a:prstGeom prst="rect">
                <a:avLst/>
              </a:prstGeom>
              <a:noFill/>
              <a:ln/>
            </p:spPr>
            <p:txBody>
              <a:bodyPr wrap="none" lIns="0" tIns="0" rIns="0" bIns="0" rtlCol="0" anchor="t"/>
              <a:lstStyle/>
              <a:p>
                <a:pPr algn="l" latinLnBrk="1">
                  <a:lnSpc>
                    <a:spcPts val="3300"/>
                  </a:lnSpc>
                </a:pPr>
                <a:r>
                  <a:rPr lang="en-US" altLang="zh-CN" sz="2000" b="0" i="0" dirty="0">
                    <a:solidFill>
                      <a:srgbClr val="6161F4"/>
                    </a:solidFill>
                    <a:latin typeface="Times New Roman" pitchFamily="34" charset="0"/>
                    <a:ea typeface="微软雅黑" pitchFamily="34" charset="-122"/>
                    <a:cs typeface="Times New Roman" pitchFamily="34" charset="-120"/>
                  </a:rPr>
                  <a:t>题型7</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𝑦</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𝐴</m:t>
                    </m:r>
                    <m:r>
                      <m:rPr>
                        <m:sty m:val="p"/>
                      </m:rPr>
                      <a:rPr lang="en-US" altLang="zh-CN" sz="2000" b="0" i="0" smtClean="0">
                        <a:solidFill>
                          <a:srgbClr val="6161F4"/>
                        </a:solidFill>
                        <a:latin typeface="Cambria Math" pitchFamily="34" charset="0"/>
                        <a:ea typeface="Cambria Math" pitchFamily="34" charset="-122"/>
                        <a:cs typeface="Cambria Math" pitchFamily="34" charset="-120"/>
                      </a:rPr>
                      <m:t>sin</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𝜔</m:t>
                    </m:r>
                    <m:r>
                      <a:rPr lang="en-US" altLang="zh-CN" sz="2000" b="0" i="0" smtClean="0">
                        <a:solidFill>
                          <a:srgbClr val="6161F4"/>
                        </a:solidFill>
                        <a:latin typeface="Cambria Math" pitchFamily="34" charset="0"/>
                        <a:ea typeface="Cambria Math" pitchFamily="34" charset="-122"/>
                        <a:cs typeface="Cambria Math" pitchFamily="34" charset="-120"/>
                      </a:rPr>
                      <m:t>𝑥</m:t>
                    </m:r>
                    <m:r>
                      <a:rPr lang="en-US" altLang="zh-CN" sz="2000" b="0" i="0" smtClean="0">
                        <a:solidFill>
                          <a:srgbClr val="6161F4"/>
                        </a:solidFill>
                        <a:latin typeface="Cambria Math" pitchFamily="34" charset="0"/>
                        <a:ea typeface="Cambria Math" pitchFamily="34" charset="-122"/>
                        <a:cs typeface="Cambria Math" pitchFamily="34" charset="-120"/>
                      </a:rPr>
                      <m:t>+</m:t>
                    </m:r>
                    <m:r>
                      <a:rPr lang="en-US" altLang="zh-CN" sz="2000" b="0" i="0" smtClean="0">
                        <a:solidFill>
                          <a:srgbClr val="6161F4"/>
                        </a:solidFill>
                        <a:latin typeface="Cambria Math" pitchFamily="34" charset="0"/>
                        <a:ea typeface="Cambria Math" pitchFamily="34" charset="-122"/>
                        <a:cs typeface="Cambria Math" pitchFamily="34" charset="-120"/>
                      </a:rPr>
                      <m:t>𝜑</m:t>
                    </m:r>
                    <m:r>
                      <a:rPr lang="en-US" altLang="zh-CN" sz="2000" b="0" i="0" smtClean="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的图象与性质的综合应用</a:t>
                </a:r>
                <a:endParaRPr lang="en-US" altLang="zh-CN" sz="2000" dirty="0">
                  <a:solidFill>
                    <a:srgbClr val="6161F4"/>
                  </a:solidFill>
                </a:endParaRPr>
              </a:p>
            </p:txBody>
          </p:sp>
        </mc:Choice>
        <mc:Fallback xmlns="">
          <p:sp>
            <p:nvSpPr>
              <p:cNvPr id="2" name="C_5_BD#f6c7751d4?vcp=1&amp;pid=7ddfad7fb&amp;color=97,97,244&amp;vtp=1&amp;bt=1&amp;bbb=1"/>
              <p:cNvSpPr>
                <a:spLocks noRot="1" noChangeAspect="1" noMove="1" noResize="1" noEditPoints="1" noAdjustHandles="1" noChangeArrowheads="1" noChangeShapeType="1" noTextEdit="1"/>
              </p:cNvSpPr>
              <p:nvPr/>
            </p:nvSpPr>
            <p:spPr>
              <a:xfrm>
                <a:off x="502920" y="792000"/>
                <a:ext cx="10570464" cy="382143"/>
              </a:xfrm>
              <a:prstGeom prst="rect">
                <a:avLst/>
              </a:prstGeom>
              <a:blipFill>
                <a:blip r:embed="rId3"/>
                <a:stretch>
                  <a:fillRect l="-1499" t="-1587" b="-380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C_6_BD.108_1#513b17a1f?vaa=1&amp;vcp=1&amp;vop=1&amp;pid=f6c7751d4&amp;color=0,55,96&amp;vtp=1&amp;bbb=1&amp;hb=1"/>
              <p:cNvSpPr/>
              <p:nvPr/>
            </p:nvSpPr>
            <p:spPr>
              <a:xfrm>
                <a:off x="502920" y="1171856"/>
                <a:ext cx="10570464" cy="88773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例8</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多选）</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的图象上各点的纵坐标不变，横坐标缩短到原来的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30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a:t>
                </a:r>
                <a:r>
                  <a:rPr lang="en-US" altLang="zh-CN" b="0" i="0">
                    <a:solidFill>
                      <a:srgbClr val="003760"/>
                    </a:solidFill>
                    <a:latin typeface="Times New Roman" pitchFamily="34" charset="0"/>
                    <a:ea typeface="微软雅黑" pitchFamily="34" charset="-122"/>
                    <a:cs typeface="Times New Roman" pitchFamily="34" charset="-120"/>
                  </a:rPr>
                  <a:t>则下列说法不正确的是(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08_1#513b17a1f?vaa=1&amp;vcp=1&amp;vop=1&amp;pid=f6c7751d4&amp;color=0,55,96&amp;vtp=1&amp;bbb=1&amp;hb=1"/>
              <p:cNvSpPr>
                <a:spLocks noRot="1" noChangeAspect="1" noMove="1" noResize="1" noEditPoints="1" noAdjustHandles="1" noChangeArrowheads="1" noChangeShapeType="1" noTextEdit="1"/>
              </p:cNvSpPr>
              <p:nvPr/>
            </p:nvSpPr>
            <p:spPr>
              <a:xfrm>
                <a:off x="502920" y="1171856"/>
                <a:ext cx="10570464" cy="887730"/>
              </a:xfrm>
              <a:prstGeom prst="rect">
                <a:avLst/>
              </a:prstGeom>
              <a:blipFill>
                <a:blip r:embed="rId4"/>
                <a:stretch>
                  <a:fillRect l="-1384" r="-173" b="-15753"/>
                </a:stretch>
              </a:blipFill>
              <a:ln/>
            </p:spPr>
            <p:txBody>
              <a:bodyPr/>
              <a:lstStyle/>
              <a:p>
                <a:r>
                  <a:rPr lang="zh-CN" altLang="en-US">
                    <a:noFill/>
                  </a:rPr>
                  <a:t> </a:t>
                </a:r>
              </a:p>
            </p:txBody>
          </p:sp>
        </mc:Fallback>
      </mc:AlternateContent>
      <p:sp>
        <p:nvSpPr>
          <p:cNvPr id="4" name="QC_6_AN.110_1#513b17a1f.bracket?vaa=1&amp;vcp=1&amp;vop=1&amp;pid=f6c7751d4&amp;color=0,55,96&amp;vpa=19&amp;vtp=1&amp;bbb=1"/>
          <p:cNvSpPr/>
          <p:nvPr/>
        </p:nvSpPr>
        <p:spPr>
          <a:xfrm>
            <a:off x="4315841" y="1780948"/>
            <a:ext cx="7223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ABD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08_2#513b17a1f.choices?vaa=1&amp;vcp=1&amp;vop=1&amp;pid=f6c7751d4&amp;color=0,55,96&amp;vtp=1&amp;bbb=1"/>
              <p:cNvSpPr/>
              <p:nvPr/>
            </p:nvSpPr>
            <p:spPr>
              <a:xfrm>
                <a:off x="502920" y="2060856"/>
                <a:ext cx="10570464" cy="983615"/>
              </a:xfrm>
              <a:prstGeom prst="rect">
                <a:avLst/>
              </a:prstGeom>
              <a:noFill/>
              <a:ln/>
            </p:spPr>
            <p:txBody>
              <a:bodyPr wrap="none" lIns="0" tIns="0" rIns="0" bIns="0" rtlCol="0" anchor="t"/>
              <a:lstStyle/>
              <a:p>
                <a:pPr latinLnBrk="1">
                  <a:lnSpc>
                    <a:spcPts val="41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a:solidFill>
                      <a:srgbClr val="003760"/>
                    </a:solidFill>
                    <a:latin typeface="Times New Roman" pitchFamily="34" charset="0"/>
                    <a:ea typeface="微软雅黑" pitchFamily="34" charset="-122"/>
                    <a:cs typeface="Times New Roman" pitchFamily="34" charset="-120"/>
                  </a:rPr>
                  <a:t>对称</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9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a:solidFill>
                      <a:srgbClr val="003760"/>
                    </a:solidFill>
                    <a:latin typeface="Times New Roman" pitchFamily="34" charset="0"/>
                    <a:ea typeface="微软雅黑" pitchFamily="34" charset="-122"/>
                    <a:cs typeface="Times New Roman" pitchFamily="34" charset="-120"/>
                  </a:rPr>
                  <a:t>上单调递增</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上的最大值是1</a:t>
                </a:r>
                <a:endParaRPr lang="en-US" altLang="zh-CN" sz="1800" dirty="0">
                  <a:solidFill>
                    <a:srgbClr val="003760"/>
                  </a:solidFill>
                </a:endParaRPr>
              </a:p>
            </p:txBody>
          </p:sp>
        </mc:Choice>
        <mc:Fallback xmlns="">
          <p:sp>
            <p:nvSpPr>
              <p:cNvPr id="5" name="QC_6_BD.108_2#513b17a1f.choices?vaa=1&amp;vcp=1&amp;vop=1&amp;pid=f6c7751d4&amp;color=0,55,96&amp;vtp=1&amp;bbb=1"/>
              <p:cNvSpPr>
                <a:spLocks noRot="1" noChangeAspect="1" noMove="1" noResize="1" noEditPoints="1" noAdjustHandles="1" noChangeArrowheads="1" noChangeShapeType="1" noTextEdit="1"/>
              </p:cNvSpPr>
              <p:nvPr/>
            </p:nvSpPr>
            <p:spPr>
              <a:xfrm>
                <a:off x="502920" y="2060856"/>
                <a:ext cx="10570464" cy="983615"/>
              </a:xfrm>
              <a:prstGeom prst="rect">
                <a:avLst/>
              </a:prstGeom>
              <a:blipFill>
                <a:blip r:embed="rId5"/>
                <a:stretch>
                  <a:fillRect l="-1384" b="-86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09_1#513b17a1f?vaa=1&amp;vcp=1&amp;vop=1&amp;pid=f6c7751d4&amp;color=0,55,96&amp;vtp=1&amp;bbb=1&amp;hb=1"/>
              <p:cNvSpPr/>
              <p:nvPr/>
            </p:nvSpPr>
            <p:spPr>
              <a:xfrm>
                <a:off x="502920" y="3050376"/>
                <a:ext cx="10570464" cy="2025015"/>
              </a:xfrm>
              <a:prstGeom prst="rect">
                <a:avLst/>
              </a:prstGeom>
              <a:noFill/>
              <a:ln/>
            </p:spPr>
            <p:txBody>
              <a:bodyPr wrap="non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的图象上各点的纵坐标不变,横坐标缩短到原来的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，得到函数</a:t>
                </a:r>
              </a:p>
              <a:p>
                <a:pPr latinLnBrk="1">
                  <a:lnSpc>
                    <a:spcPts val="4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对称，</a:t>
                </a:r>
              </a:p>
              <a:p>
                <a:pPr latinLnBrk="1">
                  <a:lnSpc>
                    <a:spcPts val="4100"/>
                  </a:lnSpc>
                </a:pPr>
                <a:r>
                  <a:rPr lang="en-US" altLang="zh-CN" sz="1800" b="0" i="0">
                    <a:solidFill>
                      <a:srgbClr val="003760"/>
                    </a:solidFill>
                    <a:latin typeface="Times New Roman" pitchFamily="34" charset="0"/>
                    <a:ea typeface="微软雅黑" pitchFamily="34" charset="-122"/>
                    <a:cs typeface="Times New Roman" pitchFamily="34" charset="-120"/>
                  </a:rPr>
                  <a:t>故</a:t>
                </a:r>
                <a:r>
                  <a:rPr lang="en-US" altLang="zh-CN" sz="1800" b="0" i="0" dirty="0">
                    <a:solidFill>
                      <a:srgbClr val="003760"/>
                    </a:solidFill>
                    <a:latin typeface="Times New Roman" pitchFamily="34" charset="0"/>
                    <a:ea typeface="微软雅黑" pitchFamily="34" charset="-122"/>
                    <a:cs typeface="Times New Roman" pitchFamily="34" charset="-120"/>
                  </a:rPr>
                  <a:t>A错误；函数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的周期为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，故B错误；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单调递增，</a:t>
                </a:r>
                <a:r>
                  <a:rPr lang="en-US" altLang="zh-CN" sz="1800" b="0" i="0">
                    <a:solidFill>
                      <a:srgbClr val="003760"/>
                    </a:solidFill>
                    <a:latin typeface="Times New Roman" pitchFamily="34" charset="0"/>
                    <a:ea typeface="微软雅黑" pitchFamily="34" charset="-122"/>
                    <a:cs typeface="Times New Roman" pitchFamily="34" charset="-120"/>
                  </a:rPr>
                  <a:t>故C</a:t>
                </a: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正确</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∈(0,</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的最大值趋近于1，故D错误，故选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6_AS.109_1#513b17a1f?vaa=1&amp;vcp=1&amp;vop=1&amp;pid=f6c7751d4&amp;color=0,55,96&amp;vtp=1&amp;bbb=1&amp;hb=1"/>
              <p:cNvSpPr>
                <a:spLocks noRot="1" noChangeAspect="1" noMove="1" noResize="1" noEditPoints="1" noAdjustHandles="1" noChangeArrowheads="1" noChangeShapeType="1" noTextEdit="1"/>
              </p:cNvSpPr>
              <p:nvPr/>
            </p:nvSpPr>
            <p:spPr>
              <a:xfrm>
                <a:off x="502920" y="3050376"/>
                <a:ext cx="10570464" cy="2025015"/>
              </a:xfrm>
              <a:prstGeom prst="rect">
                <a:avLst/>
              </a:prstGeom>
              <a:blipFill>
                <a:blip r:embed="rId6"/>
                <a:stretch>
                  <a:fillRect l="-1384" r="-519" b="-390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P_6_BD#4b4a2cfdc?vcp=1&amp;pid=f6c7751d4&amp;color=0,55,96&amp;vtp=1&amp;bbb=1&amp;hb=1"/>
              <p:cNvSpPr/>
              <p:nvPr/>
            </p:nvSpPr>
            <p:spPr>
              <a:xfrm>
                <a:off x="502920" y="5156956"/>
                <a:ext cx="10570464" cy="728790"/>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解决函数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的图象与性质的综合问题的方法及步骤：先根据已知条件求</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2900"/>
                  </a:lnSpc>
                </a:pPr>
                <a:r>
                  <a:rPr lang="en-US" altLang="zh-CN" b="0" i="0" dirty="0" err="1">
                    <a:solidFill>
                      <a:srgbClr val="003760"/>
                    </a:solidFill>
                    <a:latin typeface="Times New Roman" pitchFamily="34" charset="0"/>
                    <a:ea typeface="微软雅黑" pitchFamily="34" charset="-122"/>
                    <a:cs typeface="Times New Roman" pitchFamily="34" charset="-120"/>
                  </a:rPr>
                  <a:t>出函数的解析式，再利用整体思想，借助函数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的图象与性质来解决相关问题.</a:t>
                </a:r>
                <a:endParaRPr lang="en-US" altLang="zh-CN" dirty="0">
                  <a:solidFill>
                    <a:srgbClr val="003760"/>
                  </a:solidFill>
                </a:endParaRPr>
              </a:p>
            </p:txBody>
          </p:sp>
        </mc:Choice>
        <mc:Fallback>
          <p:sp>
            <p:nvSpPr>
              <p:cNvPr id="8" name="P_6_BD#4b4a2cfdc?vcp=1&amp;pid=f6c7751d4&amp;color=0,55,96&amp;vtp=1&amp;bbb=1&amp;hb=1"/>
              <p:cNvSpPr>
                <a:spLocks noRot="1" noChangeAspect="1" noMove="1" noResize="1" noEditPoints="1" noAdjustHandles="1" noChangeArrowheads="1" noChangeShapeType="1" noTextEdit="1"/>
              </p:cNvSpPr>
              <p:nvPr/>
            </p:nvSpPr>
            <p:spPr>
              <a:xfrm>
                <a:off x="502920" y="5156956"/>
                <a:ext cx="10570464" cy="728790"/>
              </a:xfrm>
              <a:prstGeom prst="rect">
                <a:avLst/>
              </a:prstGeom>
              <a:blipFill>
                <a:blip r:embed="rId7"/>
                <a:stretch>
                  <a:fillRect l="-1384" t="-833" r="-519" b="-1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12_1#fce61418c?vaa=1&amp;vcp=1&amp;vop=1&amp;pid=f6c7751d4&amp;color=0,55,96&amp;mp=1&amp;vtp=1&amp;bt=1&amp;bbb=1&amp;hb=1"/>
              <p:cNvSpPr/>
              <p:nvPr/>
            </p:nvSpPr>
            <p:spPr>
              <a:xfrm>
                <a:off x="502920" y="1059897"/>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8-1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图象上各点的横坐标缩短为原来的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，再将所得图象向右平移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单位长度得到一个偶函数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的图象，则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的零点为(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12_1#fce61418c?vaa=1&amp;vcp=1&amp;vop=1&amp;pid=f6c7751d4&amp;color=0,55,96&amp;mp=1&amp;vtp=1&amp;bt=1&amp;bbb=1&amp;hb=1"/>
              <p:cNvSpPr>
                <a:spLocks noRot="1" noChangeAspect="1" noMove="1" noResize="1" noEditPoints="1" noAdjustHandles="1" noChangeArrowheads="1" noChangeShapeType="1" noTextEdit="1"/>
              </p:cNvSpPr>
              <p:nvPr/>
            </p:nvSpPr>
            <p:spPr>
              <a:xfrm>
                <a:off x="502920" y="1059897"/>
                <a:ext cx="10570464" cy="935355"/>
              </a:xfrm>
              <a:prstGeom prst="rect">
                <a:avLst/>
              </a:prstGeom>
              <a:blipFill>
                <a:blip r:embed="rId3"/>
                <a:stretch>
                  <a:fillRect l="-1384" b="-15033"/>
                </a:stretch>
              </a:blipFill>
              <a:ln/>
            </p:spPr>
            <p:txBody>
              <a:bodyPr/>
              <a:lstStyle/>
              <a:p>
                <a:r>
                  <a:rPr lang="zh-CN" altLang="en-US">
                    <a:noFill/>
                  </a:rPr>
                  <a:t> </a:t>
                </a:r>
              </a:p>
            </p:txBody>
          </p:sp>
        </mc:Fallback>
      </mc:AlternateContent>
      <p:sp>
        <p:nvSpPr>
          <p:cNvPr id="3" name="QC_6_AN.114_1#fce61418c.bracket?vaa=1&amp;vcp=1&amp;vop=1&amp;pid=f6c7751d4&amp;color=0,55,96&amp;mp=1&amp;vpa=20&amp;vtp=1"/>
          <p:cNvSpPr/>
          <p:nvPr/>
        </p:nvSpPr>
        <p:spPr>
          <a:xfrm>
            <a:off x="6151880" y="172740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12_2#fce61418c.choices?vaa=1&amp;vcp=1&amp;vop=1&amp;pid=f6c7751d4&amp;color=0,55,96&amp;vtp=1&amp;bbb=1"/>
              <p:cNvSpPr/>
              <p:nvPr/>
            </p:nvSpPr>
            <p:spPr>
              <a:xfrm>
                <a:off x="502920" y="2006808"/>
                <a:ext cx="10570464" cy="537020"/>
              </a:xfrm>
              <a:prstGeom prst="rect">
                <a:avLst/>
              </a:prstGeom>
              <a:noFill/>
              <a:ln/>
            </p:spPr>
            <p:txBody>
              <a:bodyPr wrap="none" lIns="0" tIns="0" rIns="0" bIns="0" rtlCol="0" anchor="t"/>
              <a:lstStyle/>
              <a:p>
                <a:pPr latinLnBrk="1">
                  <a:lnSpc>
                    <a:spcPts val="4600"/>
                  </a:lnSpc>
                  <a:tabLst>
                    <a:tab pos="2671191" algn="l"/>
                    <a:tab pos="5316982" algn="l"/>
                    <a:tab pos="8038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12_2#fce61418c.choices?vaa=1&amp;vcp=1&amp;vop=1&amp;pid=f6c7751d4&amp;color=0,55,96&amp;vtp=1&amp;bbb=1"/>
              <p:cNvSpPr>
                <a:spLocks noRot="1" noChangeAspect="1" noMove="1" noResize="1" noEditPoints="1" noAdjustHandles="1" noChangeArrowheads="1" noChangeShapeType="1" noTextEdit="1"/>
              </p:cNvSpPr>
              <p:nvPr/>
            </p:nvSpPr>
            <p:spPr>
              <a:xfrm>
                <a:off x="502920" y="2006808"/>
                <a:ext cx="10570464" cy="537020"/>
              </a:xfrm>
              <a:prstGeom prst="rect">
                <a:avLst/>
              </a:prstGeom>
              <a:blipFill>
                <a:blip r:embed="rId4"/>
                <a:stretch>
                  <a:fillRect l="-1384"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13_1#fce61418c?vaa=1&amp;vcp=1&amp;vop=1&amp;pid=f6c7751d4&amp;color=0,55,96&amp;vtp=1&amp;bbb=1"/>
              <p:cNvSpPr/>
              <p:nvPr/>
            </p:nvSpPr>
            <p:spPr>
              <a:xfrm>
                <a:off x="502920" y="2546304"/>
                <a:ext cx="10570464" cy="319405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图象上各点的横坐标缩短为原来的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再</a:t>
                </a:r>
                <a:r>
                  <a:rPr lang="en-US" altLang="zh-CN" sz="1800" b="0" i="0">
                    <a:solidFill>
                      <a:srgbClr val="003760"/>
                    </a:solidFill>
                    <a:latin typeface="Times New Roman" pitchFamily="34" charset="0"/>
                    <a:ea typeface="微软雅黑" pitchFamily="34" charset="-122"/>
                    <a:cs typeface="Times New Roman" pitchFamily="34" charset="-120"/>
                  </a:rPr>
                  <a:t>将所得图象向右平移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个单位长度，得到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为偶函数，则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的零点为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13_1#fce61418c?vaa=1&amp;vcp=1&amp;vop=1&amp;pid=f6c7751d4&amp;color=0,55,96&amp;vtp=1&amp;bbb=1"/>
              <p:cNvSpPr>
                <a:spLocks noRot="1" noChangeAspect="1" noMove="1" noResize="1" noEditPoints="1" noAdjustHandles="1" noChangeArrowheads="1" noChangeShapeType="1" noTextEdit="1"/>
              </p:cNvSpPr>
              <p:nvPr/>
            </p:nvSpPr>
            <p:spPr>
              <a:xfrm>
                <a:off x="502920" y="2546304"/>
                <a:ext cx="10570464" cy="3194050"/>
              </a:xfrm>
              <a:prstGeom prst="rect">
                <a:avLst/>
              </a:prstGeom>
              <a:blipFill>
                <a:blip r:embed="rId5"/>
                <a:stretch>
                  <a:fillRect l="-1384" b="-248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16_1#b52ba5942?vaa=1&amp;vcp=1&amp;vop=1&amp;pid=f6c7751d4&amp;color=0,55,96&amp;vtp=1&amp;bt=1&amp;bbb=1"/>
              <p:cNvSpPr/>
              <p:nvPr/>
            </p:nvSpPr>
            <p:spPr>
              <a:xfrm>
                <a:off x="502920" y="2621330"/>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8-2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上至少存在5个不同的零点，则正整数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16_1#b52ba5942?vaa=1&amp;vcp=1&amp;vop=1&amp;pid=f6c7751d4&amp;color=0,55,96&amp;vtp=1&amp;bt=1&amp;bbb=1"/>
              <p:cNvSpPr>
                <a:spLocks noRot="1" noChangeAspect="1" noMove="1" noResize="1" noEditPoints="1" noAdjustHandles="1" noChangeArrowheads="1" noChangeShapeType="1" noTextEdit="1"/>
              </p:cNvSpPr>
              <p:nvPr/>
            </p:nvSpPr>
            <p:spPr>
              <a:xfrm>
                <a:off x="502920" y="2621330"/>
                <a:ext cx="10570464" cy="500888"/>
              </a:xfrm>
              <a:prstGeom prst="rect">
                <a:avLst/>
              </a:prstGeom>
              <a:blipFill>
                <a:blip r:embed="rId3"/>
                <a:stretch>
                  <a:fillRect l="-1384" b="-17073"/>
                </a:stretch>
              </a:blipFill>
              <a:ln/>
            </p:spPr>
            <p:txBody>
              <a:bodyPr/>
              <a:lstStyle/>
              <a:p>
                <a:r>
                  <a:rPr lang="zh-CN" altLang="en-US">
                    <a:noFill/>
                  </a:rPr>
                  <a:t> </a:t>
                </a:r>
              </a:p>
            </p:txBody>
          </p:sp>
        </mc:Fallback>
      </mc:AlternateContent>
      <p:sp>
        <p:nvSpPr>
          <p:cNvPr id="3" name="QC_6_AN.118_1#b52ba5942.bracket?vaa=1&amp;vcp=1&amp;vop=1&amp;pid=f6c7751d4&amp;color=0,55,96&amp;vpa=21&amp;vtp=1"/>
          <p:cNvSpPr/>
          <p:nvPr/>
        </p:nvSpPr>
        <p:spPr>
          <a:xfrm>
            <a:off x="9935972" y="278103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p:sp>
        <p:nvSpPr>
          <p:cNvPr id="4" name="QC_6_BD.116_2#b52ba5942.choices?vaa=1&amp;vcp=1&amp;vop=1&amp;pid=f6c7751d4&amp;color=0,55,96&amp;vtp=1&amp;bbb=1"/>
          <p:cNvSpPr/>
          <p:nvPr/>
        </p:nvSpPr>
        <p:spPr>
          <a:xfrm>
            <a:off x="502920" y="3134092"/>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117_1#b52ba5942?vaa=1&amp;vcp=1&amp;vop=1&amp;pid=f6c7751d4&amp;color=0,55,96&amp;vtp=1&amp;bbb=1&amp;hb=1"/>
              <p:cNvSpPr/>
              <p:nvPr/>
            </p:nvSpPr>
            <p:spPr>
              <a:xfrm>
                <a:off x="502920" y="3498582"/>
                <a:ext cx="10570464" cy="7829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,根据题意，只需</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,所以正整数</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的最小值为3.故选B．</a:t>
                </a:r>
                <a:endParaRPr lang="en-US" altLang="zh-CN" dirty="0">
                  <a:solidFill>
                    <a:srgbClr val="003760"/>
                  </a:solidFill>
                </a:endParaRPr>
              </a:p>
            </p:txBody>
          </p:sp>
        </mc:Choice>
        <mc:Fallback xmlns="">
          <p:sp>
            <p:nvSpPr>
              <p:cNvPr id="5" name="QC_6_AS.117_1#b52ba5942?vaa=1&amp;vcp=1&amp;vop=1&amp;pid=f6c7751d4&amp;color=0,55,96&amp;vtp=1&amp;bbb=1&amp;hb=1"/>
              <p:cNvSpPr>
                <a:spLocks noRot="1" noChangeAspect="1" noMove="1" noResize="1" noEditPoints="1" noAdjustHandles="1" noChangeArrowheads="1" noChangeShapeType="1" noTextEdit="1"/>
              </p:cNvSpPr>
              <p:nvPr/>
            </p:nvSpPr>
            <p:spPr>
              <a:xfrm>
                <a:off x="502920" y="3498582"/>
                <a:ext cx="10570464" cy="782955"/>
              </a:xfrm>
              <a:prstGeom prst="rect">
                <a:avLst/>
              </a:prstGeom>
              <a:blipFill>
                <a:blip r:embed="rId4"/>
                <a:stretch>
                  <a:fillRect l="-1384" r="-1499" b="-179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20_1#bab9b1f3a?vcp=1&amp;vop=1&amp;pid=f6c7751d4&amp;color=0,55,96&amp;vtp=1&amp;bt=1&amp;bbb=1"/>
              <p:cNvSpPr/>
              <p:nvPr/>
            </p:nvSpPr>
            <p:spPr>
              <a:xfrm>
                <a:off x="502920" y="1772811"/>
                <a:ext cx="10570464" cy="50088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8-3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20_1#bab9b1f3a?vcp=1&amp;vop=1&amp;pid=f6c7751d4&amp;color=0,55,96&amp;vtp=1&amp;bt=1&amp;bbb=1"/>
              <p:cNvSpPr>
                <a:spLocks noRot="1" noChangeAspect="1" noMove="1" noResize="1" noEditPoints="1" noAdjustHandles="1" noChangeArrowheads="1" noChangeShapeType="1" noTextEdit="1"/>
              </p:cNvSpPr>
              <p:nvPr/>
            </p:nvSpPr>
            <p:spPr>
              <a:xfrm>
                <a:off x="502920" y="1772811"/>
                <a:ext cx="10570464" cy="500888"/>
              </a:xfrm>
              <a:prstGeom prst="rect">
                <a:avLst/>
              </a:prstGeom>
              <a:blipFill>
                <a:blip r:embed="rId3"/>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21_1#84ff8a9d3?vcp=1&amp;vop=1&amp;pid=bab9b1f3a&amp;color=0,55,96&amp;vtp=1&amp;bbb=1"/>
              <p:cNvSpPr/>
              <p:nvPr/>
            </p:nvSpPr>
            <p:spPr>
              <a:xfrm>
                <a:off x="502920" y="2278461"/>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的值及</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时的</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的取值集合；</a:t>
                </a:r>
                <a:endParaRPr lang="en-US" altLang="zh-CN" sz="1800" dirty="0"/>
              </a:p>
            </p:txBody>
          </p:sp>
        </mc:Choice>
        <mc:Fallback xmlns="">
          <p:sp>
            <p:nvSpPr>
              <p:cNvPr id="3" name="QO_7_BD.121_1#84ff8a9d3?vcp=1&amp;vop=1&amp;pid=bab9b1f3a&amp;color=0,55,96&amp;vtp=1&amp;bbb=1"/>
              <p:cNvSpPr>
                <a:spLocks noRot="1" noChangeAspect="1" noMove="1" noResize="1" noEditPoints="1" noAdjustHandles="1" noChangeArrowheads="1" noChangeShapeType="1" noTextEdit="1"/>
              </p:cNvSpPr>
              <p:nvPr/>
            </p:nvSpPr>
            <p:spPr>
              <a:xfrm>
                <a:off x="502920" y="2278461"/>
                <a:ext cx="10570464" cy="360680"/>
              </a:xfrm>
              <a:prstGeom prst="rect">
                <a:avLst/>
              </a:prstGeom>
              <a:blipFill>
                <a:blip r:embed="rId4"/>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22_1#84ff8a9d3?vcp=1&amp;vop=1&amp;pid=bab9b1f3a&amp;color=0,55,96&amp;vtp=1&amp;bbb=1&amp;hb=1"/>
              <p:cNvSpPr/>
              <p:nvPr/>
            </p:nvSpPr>
            <p:spPr>
              <a:xfrm>
                <a:off x="502920" y="2642951"/>
                <a:ext cx="10570464" cy="2411921"/>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，于是</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，则由</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，根据正弦曲线知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的解集是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𝑧</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，因此由</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综上</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𝜔</m:t>
                    </m:r>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时的</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的取值集合是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122_1#84ff8a9d3?vcp=1&amp;vop=1&amp;pid=bab9b1f3a&amp;color=0,55,96&amp;vtp=1&amp;bbb=1&amp;hb=1"/>
              <p:cNvSpPr>
                <a:spLocks noRot="1" noChangeAspect="1" noMove="1" noResize="1" noEditPoints="1" noAdjustHandles="1" noChangeArrowheads="1" noChangeShapeType="1" noTextEdit="1"/>
              </p:cNvSpPr>
              <p:nvPr/>
            </p:nvSpPr>
            <p:spPr>
              <a:xfrm>
                <a:off x="502920" y="2642951"/>
                <a:ext cx="10570464" cy="2411921"/>
              </a:xfrm>
              <a:prstGeom prst="rect">
                <a:avLst/>
              </a:prstGeom>
              <a:blipFill>
                <a:blip r:embed="rId5"/>
                <a:stretch>
                  <a:fillRect l="-1384" b="-35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23_1#a23d27a78?vcp=1&amp;vop=1&amp;pid=bab9b1f3a&amp;color=0,55,96&amp;mp=1&amp;vtp=1&amp;bt=1&amp;bbb=1"/>
              <p:cNvSpPr/>
              <p:nvPr/>
            </p:nvSpPr>
            <p:spPr>
              <a:xfrm>
                <a:off x="502920" y="1947436"/>
                <a:ext cx="10570464" cy="501015"/>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Times New Roman" pitchFamily="34" charset="0"/>
                    <a:ea typeface="微软雅黑" pitchFamily="34" charset="-122"/>
                    <a:cs typeface="Times New Roman" pitchFamily="34" charset="-120"/>
                  </a:rPr>
                  <a:t>（2）当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恒成立，求实数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2" name="QO_7_BD.123_1#a23d27a78?vcp=1&amp;vop=1&amp;pid=bab9b1f3a&amp;color=0,55,96&amp;mp=1&amp;vtp=1&amp;bt=1&amp;bbb=1"/>
              <p:cNvSpPr>
                <a:spLocks noRot="1" noChangeAspect="1" noMove="1" noResize="1" noEditPoints="1" noAdjustHandles="1" noChangeArrowheads="1" noChangeShapeType="1" noTextEdit="1"/>
              </p:cNvSpPr>
              <p:nvPr/>
            </p:nvSpPr>
            <p:spPr>
              <a:xfrm>
                <a:off x="502920" y="1947436"/>
                <a:ext cx="10570464" cy="501015"/>
              </a:xfrm>
              <a:prstGeom prst="rect">
                <a:avLst/>
              </a:prstGeom>
              <a:blipFill>
                <a:blip r:embed="rId3"/>
                <a:stretch>
                  <a:fillRect l="-1384" b="-156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24_1#a23d27a78?vcp=1&amp;vop=1&amp;pid=bab9b1f3a&amp;color=0,55,96&amp;vtp=1&amp;bbb=1&amp;hb=1"/>
              <p:cNvSpPr/>
              <p:nvPr/>
            </p:nvSpPr>
            <p:spPr>
              <a:xfrm>
                <a:off x="502920" y="2452578"/>
                <a:ext cx="10570464" cy="2652522"/>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，于是</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)∈[0,1</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，则不等式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恒成立，即</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恒成立，</a:t>
                </a:r>
                <a:endParaRPr lang="en-US" altLang="zh-CN" sz="1800" dirty="0"/>
              </a:p>
              <a:p>
                <a:pPr latinLnBrk="1">
                  <a:lnSpc>
                    <a:spcPts val="6200"/>
                  </a:lnSpc>
                </a:pPr>
                <a:r>
                  <a:rPr lang="en-US" altLang="zh-CN" b="0" i="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(0)=−</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综上</a:t>
                </a:r>
                <a:r>
                  <a:rPr lang="en-US" altLang="zh-CN" b="0" i="0" dirty="0">
                    <a:solidFill>
                      <a:srgbClr val="003760"/>
                    </a:solidFill>
                    <a:latin typeface="Times New Roman" pitchFamily="34" charset="0"/>
                    <a:ea typeface="微软雅黑" pitchFamily="34" charset="-122"/>
                    <a:cs typeface="Times New Roman" pitchFamily="34" charset="-120"/>
                  </a:rPr>
                  <a:t>，实数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𝑚</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AN.124_1#a23d27a78?vcp=1&amp;vop=1&amp;pid=bab9b1f3a&amp;color=0,55,96&amp;vtp=1&amp;bbb=1&amp;hb=1"/>
              <p:cNvSpPr>
                <a:spLocks noRot="1" noChangeAspect="1" noMove="1" noResize="1" noEditPoints="1" noAdjustHandles="1" noChangeArrowheads="1" noChangeShapeType="1" noTextEdit="1"/>
              </p:cNvSpPr>
              <p:nvPr/>
            </p:nvSpPr>
            <p:spPr>
              <a:xfrm>
                <a:off x="502920" y="2452578"/>
                <a:ext cx="10570464" cy="2652522"/>
              </a:xfrm>
              <a:prstGeom prst="rect">
                <a:avLst/>
              </a:prstGeom>
              <a:blipFill>
                <a:blip r:embed="rId4"/>
                <a:stretch>
                  <a:fillRect l="-1384" b="-55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pic>
        <p:nvPicPr>
          <p:cNvPr id="2" name="C_4#9b60406e2?vcp=1&amp;pid=66fe3ac18&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9b60406e2?vcp=1&amp;pid=66fe3ac18&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64ab65499?vcp=1&amp;pid=9b60406e2&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5" name="QC_6_BD.125_1#90670c77e?vaa=1&amp;vcp=1&amp;vop=1&amp;pid=64ab65499&amp;color=0,55,96&amp;vtp=1&amp;bbb=1"/>
              <p:cNvSpPr/>
              <p:nvPr/>
            </p:nvSpPr>
            <p:spPr>
              <a:xfrm>
                <a:off x="502920" y="2022757"/>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的周期、振幅、</a:t>
                </a:r>
                <a:r>
                  <a:rPr lang="en-US" altLang="zh-CN" sz="1800" b="0" i="0">
                    <a:solidFill>
                      <a:srgbClr val="003760"/>
                    </a:solidFill>
                    <a:latin typeface="Times New Roman" pitchFamily="34" charset="0"/>
                    <a:ea typeface="微软雅黑" pitchFamily="34" charset="-122"/>
                    <a:cs typeface="Times New Roman" pitchFamily="34" charset="-120"/>
                  </a:rPr>
                  <a:t>初相分别为(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125_1#90670c77e?vaa=1&amp;vcp=1&amp;vop=1&amp;pid=64ab65499&amp;color=0,55,96&amp;vtp=1&amp;bbb=1"/>
              <p:cNvSpPr>
                <a:spLocks noRot="1" noChangeAspect="1" noMove="1" noResize="1" noEditPoints="1" noAdjustHandles="1" noChangeArrowheads="1" noChangeShapeType="1" noTextEdit="1"/>
              </p:cNvSpPr>
              <p:nvPr/>
            </p:nvSpPr>
            <p:spPr>
              <a:xfrm>
                <a:off x="502920" y="2022757"/>
                <a:ext cx="10570464" cy="525463"/>
              </a:xfrm>
              <a:prstGeom prst="rect">
                <a:avLst/>
              </a:prstGeom>
              <a:blipFill>
                <a:blip r:embed="rId4"/>
                <a:stretch>
                  <a:fillRect l="-1384" b="-15116"/>
                </a:stretch>
              </a:blipFill>
              <a:ln/>
            </p:spPr>
            <p:txBody>
              <a:bodyPr/>
              <a:lstStyle/>
              <a:p>
                <a:r>
                  <a:rPr lang="zh-CN" altLang="en-US">
                    <a:noFill/>
                  </a:rPr>
                  <a:t> </a:t>
                </a:r>
              </a:p>
            </p:txBody>
          </p:sp>
        </mc:Fallback>
      </mc:AlternateContent>
      <p:sp>
        <p:nvSpPr>
          <p:cNvPr id="6" name="QC_6_AN.127_1#90670c77e.bracket?vaa=1&amp;vcp=1&amp;vop=1&amp;pid=64ab65499&amp;color=0,55,96&amp;vpa=22&amp;vtp=1"/>
          <p:cNvSpPr/>
          <p:nvPr/>
        </p:nvSpPr>
        <p:spPr>
          <a:xfrm>
            <a:off x="5723954" y="221802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25_2#90670c77e.choices?vaa=1&amp;vcp=1&amp;vop=1&amp;pid=64ab65499&amp;color=0,55,96&amp;vtp=1&amp;bbb=1"/>
              <p:cNvSpPr/>
              <p:nvPr/>
            </p:nvSpPr>
            <p:spPr>
              <a:xfrm>
                <a:off x="502920" y="2548982"/>
                <a:ext cx="10570464" cy="491046"/>
              </a:xfrm>
              <a:prstGeom prst="rect">
                <a:avLst/>
              </a:prstGeom>
              <a:noFill/>
              <a:ln/>
            </p:spPr>
            <p:txBody>
              <a:bodyPr wrap="none" lIns="0" tIns="0" rIns="0" bIns="0" rtlCol="0" anchor="t"/>
              <a:lstStyle/>
              <a:p>
                <a:pPr latinLnBrk="1">
                  <a:lnSpc>
                    <a:spcPts val="4200"/>
                  </a:lnSpc>
                  <a:tabLst>
                    <a:tab pos="2668016" algn="l"/>
                    <a:tab pos="5628132" algn="l"/>
                    <a:tab pos="81945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25_2#90670c77e.choices?vaa=1&amp;vcp=1&amp;vop=1&amp;pid=64ab65499&amp;color=0,55,96&amp;vtp=1&amp;bbb=1"/>
              <p:cNvSpPr>
                <a:spLocks noRot="1" noChangeAspect="1" noMove="1" noResize="1" noEditPoints="1" noAdjustHandles="1" noChangeArrowheads="1" noChangeShapeType="1" noTextEdit="1"/>
              </p:cNvSpPr>
              <p:nvPr/>
            </p:nvSpPr>
            <p:spPr>
              <a:xfrm>
                <a:off x="502920" y="2548982"/>
                <a:ext cx="10570464" cy="491046"/>
              </a:xfrm>
              <a:prstGeom prst="rect">
                <a:avLst/>
              </a:prstGeom>
              <a:blipFill>
                <a:blip r:embed="rId5"/>
                <a:stretch>
                  <a:fillRect l="-1384" b="-172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26_1#90670c77e?vaa=1&amp;vcp=1&amp;vop=1&amp;pid=64ab65499&amp;color=0,55,96&amp;vtp=1&amp;bbb=1"/>
              <p:cNvSpPr/>
              <p:nvPr/>
            </p:nvSpPr>
            <p:spPr>
              <a:xfrm>
                <a:off x="502920" y="3047711"/>
                <a:ext cx="10570464" cy="54610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，振幅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，初相</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8" name="QC_6_AS.126_1#90670c77e?vaa=1&amp;vcp=1&amp;vop=1&amp;pid=64ab65499&amp;color=0,55,96&amp;vtp=1&amp;bbb=1"/>
              <p:cNvSpPr>
                <a:spLocks noRot="1" noChangeAspect="1" noMove="1" noResize="1" noEditPoints="1" noAdjustHandles="1" noChangeArrowheads="1" noChangeShapeType="1" noTextEdit="1"/>
              </p:cNvSpPr>
              <p:nvPr/>
            </p:nvSpPr>
            <p:spPr>
              <a:xfrm>
                <a:off x="502920" y="3047711"/>
                <a:ext cx="10570464" cy="546100"/>
              </a:xfrm>
              <a:prstGeom prst="rect">
                <a:avLst/>
              </a:prstGeom>
              <a:blipFill>
                <a:blip r:embed="rId6"/>
                <a:stretch>
                  <a:fillRect l="-1384" b="-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29_1#869f2a29c?vaa=1&amp;vcp=1&amp;vop=1&amp;pid=64ab65499&amp;color=0,55,96&amp;vtp=1&amp;bt=1&amp;bbb=1"/>
              <p:cNvSpPr/>
              <p:nvPr/>
            </p:nvSpPr>
            <p:spPr>
              <a:xfrm>
                <a:off x="502920" y="2268175"/>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要得到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的图象，只要将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29_1#869f2a29c?vaa=1&amp;vcp=1&amp;vop=1&amp;pid=64ab65499&amp;color=0,55,96&amp;vtp=1&amp;bt=1&amp;bbb=1"/>
              <p:cNvSpPr>
                <a:spLocks noRot="1" noChangeAspect="1" noMove="1" noResize="1" noEditPoints="1" noAdjustHandles="1" noChangeArrowheads="1" noChangeShapeType="1" noTextEdit="1"/>
              </p:cNvSpPr>
              <p:nvPr/>
            </p:nvSpPr>
            <p:spPr>
              <a:xfrm>
                <a:off x="502920" y="2268175"/>
                <a:ext cx="10570464" cy="501015"/>
              </a:xfrm>
              <a:prstGeom prst="rect">
                <a:avLst/>
              </a:prstGeom>
              <a:blipFill>
                <a:blip r:embed="rId3"/>
                <a:stretch>
                  <a:fillRect l="-1384" b="-17073"/>
                </a:stretch>
              </a:blipFill>
              <a:ln/>
            </p:spPr>
            <p:txBody>
              <a:bodyPr/>
              <a:lstStyle/>
              <a:p>
                <a:r>
                  <a:rPr lang="zh-CN" altLang="en-US">
                    <a:noFill/>
                  </a:rPr>
                  <a:t> </a:t>
                </a:r>
              </a:p>
            </p:txBody>
          </p:sp>
        </mc:Fallback>
      </mc:AlternateContent>
      <p:sp>
        <p:nvSpPr>
          <p:cNvPr id="3" name="QC_6_AN.131_1#869f2a29c.bracket?vaa=1&amp;vcp=1&amp;vop=1&amp;pid=64ab65499&amp;color=0,55,96&amp;vpa=23&amp;vtp=1"/>
          <p:cNvSpPr/>
          <p:nvPr/>
        </p:nvSpPr>
        <p:spPr>
          <a:xfrm>
            <a:off x="5559997" y="243435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29_2#869f2a29c.choices?vaa=1&amp;vcp=1&amp;vop=1&amp;pid=64ab65499&amp;color=0,55,96&amp;vtp=1&amp;bbb=1"/>
              <p:cNvSpPr/>
              <p:nvPr/>
            </p:nvSpPr>
            <p:spPr>
              <a:xfrm>
                <a:off x="502920" y="2780556"/>
                <a:ext cx="10570464" cy="897255"/>
              </a:xfrm>
              <a:prstGeom prst="rect">
                <a:avLst/>
              </a:prstGeom>
              <a:noFill/>
              <a:ln/>
            </p:spPr>
            <p:txBody>
              <a:bodyPr wrap="none" lIns="0" tIns="0" rIns="0" bIns="0" rtlCol="0" anchor="t"/>
              <a:lstStyle/>
              <a:p>
                <a:pPr latinLnBrk="1">
                  <a:lnSpc>
                    <a:spcPts val="4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a:solidFill>
                      <a:srgbClr val="003760"/>
                    </a:solidFill>
                    <a:latin typeface="Times New Roman" pitchFamily="34" charset="0"/>
                    <a:ea typeface="微软雅黑" pitchFamily="34" charset="-122"/>
                    <a:cs typeface="Times New Roman" pitchFamily="34" charset="-120"/>
                  </a:rPr>
                  <a:t>个单位长度</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向右平移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endParaRPr lang="en-US" altLang="zh-CN" sz="1800" dirty="0">
                  <a:solidFill>
                    <a:srgbClr val="003760"/>
                  </a:solidFill>
                </a:endParaRPr>
              </a:p>
              <a:p>
                <a:pPr latinLnBrk="1">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向左平移</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个单位长度</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向右平移</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endParaRPr lang="en-US" altLang="zh-CN" sz="1800" dirty="0">
                  <a:solidFill>
                    <a:srgbClr val="003760"/>
                  </a:solidFill>
                </a:endParaRPr>
              </a:p>
            </p:txBody>
          </p:sp>
        </mc:Choice>
        <mc:Fallback xmlns="">
          <p:sp>
            <p:nvSpPr>
              <p:cNvPr id="4" name="QC_6_BD.129_2#869f2a29c.choices?vaa=1&amp;vcp=1&amp;vop=1&amp;pid=64ab65499&amp;color=0,55,96&amp;vtp=1&amp;bbb=1"/>
              <p:cNvSpPr>
                <a:spLocks noRot="1" noChangeAspect="1" noMove="1" noResize="1" noEditPoints="1" noAdjustHandles="1" noChangeArrowheads="1" noChangeShapeType="1" noTextEdit="1"/>
              </p:cNvSpPr>
              <p:nvPr/>
            </p:nvSpPr>
            <p:spPr>
              <a:xfrm>
                <a:off x="502920" y="2780556"/>
                <a:ext cx="10570464" cy="897255"/>
              </a:xfrm>
              <a:prstGeom prst="rect">
                <a:avLst/>
              </a:prstGeom>
              <a:blipFill>
                <a:blip r:embed="rId4"/>
                <a:stretch>
                  <a:fillRect l="-1384" b="-163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30_1#869f2a29c?vaa=1&amp;vcp=1&amp;vop=1&amp;pid=64ab65499&amp;color=0,55,96&amp;vtp=1&amp;bbb=1"/>
              <p:cNvSpPr/>
              <p:nvPr/>
            </p:nvSpPr>
            <p:spPr>
              <a:xfrm>
                <a:off x="502920" y="3681937"/>
                <a:ext cx="10570464" cy="107569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要得到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的图象，需要将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的图象向右平移</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个单位长度，故选D.</a:t>
                </a:r>
                <a:endParaRPr lang="en-US" altLang="zh-CN" sz="1800" dirty="0">
                  <a:solidFill>
                    <a:srgbClr val="003760"/>
                  </a:solidFill>
                </a:endParaRPr>
              </a:p>
            </p:txBody>
          </p:sp>
        </mc:Choice>
        <mc:Fallback xmlns="">
          <p:sp>
            <p:nvSpPr>
              <p:cNvPr id="5" name="QC_6_AS.130_1#869f2a29c?vaa=1&amp;vcp=1&amp;vop=1&amp;pid=64ab65499&amp;color=0,55,96&amp;vtp=1&amp;bbb=1"/>
              <p:cNvSpPr>
                <a:spLocks noRot="1" noChangeAspect="1" noMove="1" noResize="1" noEditPoints="1" noAdjustHandles="1" noChangeArrowheads="1" noChangeShapeType="1" noTextEdit="1"/>
              </p:cNvSpPr>
              <p:nvPr/>
            </p:nvSpPr>
            <p:spPr>
              <a:xfrm>
                <a:off x="502920" y="3681937"/>
                <a:ext cx="10570464" cy="1075690"/>
              </a:xfrm>
              <a:prstGeom prst="rect">
                <a:avLst/>
              </a:prstGeom>
              <a:blipFill>
                <a:blip r:embed="rId5"/>
                <a:stretch>
                  <a:fillRect l="-1384" b="-79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pic>
        <p:nvPicPr>
          <p:cNvPr id="2" name="QC_6_BD.133_1#4a97fdb03?htil=5&amp;vaa=1&amp;vcp=1&amp;vop=1&amp;pid=64ab65499&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80441" y="2125077"/>
            <a:ext cx="1746504"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133_2#4a97fdb03?htil=5&amp;vaa=1&amp;vcp=1&amp;vop=1&amp;pid=64ab65499&amp;color=0,55,96&amp;vtp=1&amp;bt=1&amp;bbb=1&amp;hb=1&amp;hs=1"/>
              <p:cNvSpPr/>
              <p:nvPr/>
            </p:nvSpPr>
            <p:spPr>
              <a:xfrm>
                <a:off x="502920" y="2061069"/>
                <a:ext cx="8686800"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仿宋" pitchFamily="34" charset="0"/>
                    <a:ea typeface="仿宋" pitchFamily="34" charset="-122"/>
                    <a:cs typeface="仿宋" pitchFamily="34" charset="-120"/>
                  </a:rPr>
                  <a:t>[北京门头沟区2024高二开学考]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的部分</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图象如图所示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33_2#4a97fdb03?htil=5&amp;vaa=1&amp;vcp=1&amp;vop=1&amp;pid=64ab65499&amp;color=0,55,96&amp;vtp=1&amp;bt=1&amp;bbb=1&amp;hb=1&amp;hs=1"/>
              <p:cNvSpPr>
                <a:spLocks noRot="1" noChangeAspect="1" noMove="1" noResize="1" noEditPoints="1" noAdjustHandles="1" noChangeArrowheads="1" noChangeShapeType="1" noTextEdit="1"/>
              </p:cNvSpPr>
              <p:nvPr/>
            </p:nvSpPr>
            <p:spPr>
              <a:xfrm>
                <a:off x="502920" y="2061069"/>
                <a:ext cx="8686800" cy="770255"/>
              </a:xfrm>
              <a:prstGeom prst="rect">
                <a:avLst/>
              </a:prstGeom>
              <a:blipFill>
                <a:blip r:embed="rId4"/>
                <a:stretch>
                  <a:fillRect l="-1684" r="-1684" b="-19048"/>
                </a:stretch>
              </a:blipFill>
              <a:ln/>
            </p:spPr>
            <p:txBody>
              <a:bodyPr/>
              <a:lstStyle/>
              <a:p>
                <a:r>
                  <a:rPr lang="zh-CN" altLang="en-US">
                    <a:noFill/>
                  </a:rPr>
                  <a:t> </a:t>
                </a:r>
              </a:p>
            </p:txBody>
          </p:sp>
        </mc:Fallback>
      </mc:AlternateContent>
      <p:sp>
        <p:nvSpPr>
          <p:cNvPr id="4" name="QC_6_AN.135_1#4a97fdb03.bracket?vaa=1&amp;vcp=1&amp;vop=1&amp;pid=64ab65499&amp;color=0,55,96&amp;vpa=24&amp;vtp=1"/>
          <p:cNvSpPr/>
          <p:nvPr/>
        </p:nvSpPr>
        <p:spPr>
          <a:xfrm>
            <a:off x="2493645" y="255700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33_3#4a97fdb03.choices?htil=5&amp;vaa=1&amp;vcp=1&amp;vop=1&amp;pid=64ab65499&amp;color=0,55,96&amp;vtp=1&amp;bbb=1&amp;hs=1"/>
              <p:cNvSpPr/>
              <p:nvPr/>
            </p:nvSpPr>
            <p:spPr>
              <a:xfrm>
                <a:off x="502920" y="2837674"/>
                <a:ext cx="8686800" cy="501015"/>
              </a:xfrm>
              <a:prstGeom prst="rect">
                <a:avLst/>
              </a:prstGeom>
              <a:noFill/>
              <a:ln/>
            </p:spPr>
            <p:txBody>
              <a:bodyPr wrap="none" lIns="0" tIns="0" rIns="0" bIns="0" rtlCol="0" anchor="t"/>
              <a:lstStyle/>
              <a:p>
                <a:pPr latinLnBrk="1">
                  <a:lnSpc>
                    <a:spcPts val="4300"/>
                  </a:lnSpc>
                  <a:tabLst>
                    <a:tab pos="2238375" algn="l"/>
                    <a:tab pos="4451350" algn="l"/>
                    <a:tab pos="6664325"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33_3#4a97fdb03.choices?htil=5&amp;vaa=1&amp;vcp=1&amp;vop=1&amp;pid=64ab65499&amp;color=0,55,96&amp;vtp=1&amp;bbb=1&amp;hs=1"/>
              <p:cNvSpPr>
                <a:spLocks noRot="1" noChangeAspect="1" noMove="1" noResize="1" noEditPoints="1" noAdjustHandles="1" noChangeArrowheads="1" noChangeShapeType="1" noTextEdit="1"/>
              </p:cNvSpPr>
              <p:nvPr/>
            </p:nvSpPr>
            <p:spPr>
              <a:xfrm>
                <a:off x="502920" y="2837674"/>
                <a:ext cx="8686800" cy="501015"/>
              </a:xfrm>
              <a:prstGeom prst="rect">
                <a:avLst/>
              </a:prstGeom>
              <a:blipFill>
                <a:blip r:embed="rId5"/>
                <a:stretch>
                  <a:fillRect l="-1684" b="-156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34_1#4a97fdb03?htil=5&amp;vaa=1&amp;vcp=1&amp;vop=1&amp;pid=64ab65499&amp;color=0,55,96&amp;vtp=1&amp;bbb=1&amp;hs=1"/>
              <p:cNvSpPr/>
              <p:nvPr/>
            </p:nvSpPr>
            <p:spPr>
              <a:xfrm>
                <a:off x="503995" y="3340404"/>
                <a:ext cx="10572016" cy="149479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根据图象可知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代入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134_1#4a97fdb03?htil=5&amp;vaa=1&amp;vcp=1&amp;vop=1&amp;pid=64ab65499&amp;color=0,55,96&amp;vtp=1&amp;bbb=1&amp;hs=1"/>
              <p:cNvSpPr>
                <a:spLocks noRot="1" noChangeAspect="1" noMove="1" noResize="1" noEditPoints="1" noAdjustHandles="1" noChangeArrowheads="1" noChangeShapeType="1" noTextEdit="1"/>
              </p:cNvSpPr>
              <p:nvPr/>
            </p:nvSpPr>
            <p:spPr>
              <a:xfrm>
                <a:off x="503995" y="3340404"/>
                <a:ext cx="10572016" cy="1494790"/>
              </a:xfrm>
              <a:prstGeom prst="rect">
                <a:avLst/>
              </a:prstGeom>
              <a:blipFill>
                <a:blip r:embed="rId6"/>
                <a:stretch>
                  <a:fillRect l="-1384" b="-53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37_1#de148f98f?vaa=1&amp;vcp=1&amp;vop=1&amp;pid=64ab65499&amp;color=0,55,96&amp;vtp=1&amp;bt=1&amp;bbb=1"/>
              <p:cNvSpPr/>
              <p:nvPr/>
            </p:nvSpPr>
            <p:spPr>
              <a:xfrm>
                <a:off x="502920" y="1875269"/>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的单调递增区间是(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37_1#de148f98f?vaa=1&amp;vcp=1&amp;vop=1&amp;pid=64ab65499&amp;color=0,55,96&amp;vtp=1&amp;bt=1&amp;bbb=1"/>
              <p:cNvSpPr>
                <a:spLocks noRot="1" noChangeAspect="1" noMove="1" noResize="1" noEditPoints="1" noAdjustHandles="1" noChangeArrowheads="1" noChangeShapeType="1" noTextEdit="1"/>
              </p:cNvSpPr>
              <p:nvPr/>
            </p:nvSpPr>
            <p:spPr>
              <a:xfrm>
                <a:off x="502920" y="1875269"/>
                <a:ext cx="10570464" cy="491046"/>
              </a:xfrm>
              <a:prstGeom prst="rect">
                <a:avLst/>
              </a:prstGeom>
              <a:blipFill>
                <a:blip r:embed="rId3"/>
                <a:stretch>
                  <a:fillRect l="-1384" b="-17500"/>
                </a:stretch>
              </a:blipFill>
              <a:ln/>
            </p:spPr>
            <p:txBody>
              <a:bodyPr/>
              <a:lstStyle/>
              <a:p>
                <a:r>
                  <a:rPr lang="zh-CN" altLang="en-US">
                    <a:noFill/>
                  </a:rPr>
                  <a:t> </a:t>
                </a:r>
              </a:p>
            </p:txBody>
          </p:sp>
        </mc:Fallback>
      </mc:AlternateContent>
      <p:sp>
        <p:nvSpPr>
          <p:cNvPr id="3" name="QC_6_AN.139_1#de148f98f.bracket?vaa=1&amp;vcp=1&amp;vop=1&amp;pid=64ab65499&amp;color=0,55,96&amp;vpa=25&amp;vtp=1"/>
          <p:cNvSpPr/>
          <p:nvPr/>
        </p:nvSpPr>
        <p:spPr>
          <a:xfrm>
            <a:off x="4674616" y="202703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37_2#de148f98f.choices?vaa=1&amp;vcp=1&amp;vop=1&amp;pid=64ab65499&amp;color=0,55,96&amp;vtp=1&amp;bbb=1"/>
              <p:cNvSpPr/>
              <p:nvPr/>
            </p:nvSpPr>
            <p:spPr>
              <a:xfrm>
                <a:off x="502920" y="2367393"/>
                <a:ext cx="10570464" cy="957898"/>
              </a:xfrm>
              <a:prstGeom prst="rect">
                <a:avLst/>
              </a:prstGeom>
              <a:noFill/>
              <a:ln/>
            </p:spPr>
            <p:txBody>
              <a:bodyPr wrap="none" lIns="0" tIns="0" rIns="0" bIns="0" rtlCol="0" anchor="t"/>
              <a:lstStyle/>
              <a:p>
                <a:pPr latinLnBrk="1">
                  <a:lnSpc>
                    <a:spcPts val="34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kπ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kπ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k</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5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37_2#de148f98f.choices?vaa=1&amp;vcp=1&amp;vop=1&amp;pid=64ab65499&amp;color=0,55,96&amp;vtp=1&amp;bbb=1"/>
              <p:cNvSpPr>
                <a:spLocks noRot="1" noChangeAspect="1" noMove="1" noResize="1" noEditPoints="1" noAdjustHandles="1" noChangeArrowheads="1" noChangeShapeType="1" noTextEdit="1"/>
              </p:cNvSpPr>
              <p:nvPr/>
            </p:nvSpPr>
            <p:spPr>
              <a:xfrm>
                <a:off x="502920" y="2367393"/>
                <a:ext cx="10570464" cy="957898"/>
              </a:xfrm>
              <a:prstGeom prst="rect">
                <a:avLst/>
              </a:prstGeom>
              <a:blipFill>
                <a:blip r:embed="rId4"/>
                <a:stretch>
                  <a:fillRect l="-1384" b="-891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38_1#de148f98f?vaa=1&amp;vcp=1&amp;vop=1&amp;pid=64ab65499&amp;color=0,55,96&amp;vtp=1&amp;bbb=1&amp;hb=1"/>
              <p:cNvSpPr/>
              <p:nvPr/>
            </p:nvSpPr>
            <p:spPr>
              <a:xfrm>
                <a:off x="502920" y="3335006"/>
                <a:ext cx="10570464" cy="1503998"/>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，由诱导公式得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，故原函数的单调递增区间为</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138_1#de148f98f?vaa=1&amp;vcp=1&amp;vop=1&amp;pid=64ab65499&amp;color=0,55,96&amp;vtp=1&amp;bbb=1&amp;hb=1"/>
              <p:cNvSpPr>
                <a:spLocks noRot="1" noChangeAspect="1" noMove="1" noResize="1" noEditPoints="1" noAdjustHandles="1" noChangeArrowheads="1" noChangeShapeType="1" noTextEdit="1"/>
              </p:cNvSpPr>
              <p:nvPr/>
            </p:nvSpPr>
            <p:spPr>
              <a:xfrm>
                <a:off x="502920" y="3335006"/>
                <a:ext cx="10570464" cy="1503998"/>
              </a:xfrm>
              <a:prstGeom prst="rect">
                <a:avLst/>
              </a:prstGeom>
              <a:blipFill>
                <a:blip r:embed="rId5"/>
                <a:stretch>
                  <a:fillRect l="-1384" r="-980" b="-566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7D4CA-771A-C465-DEDC-3BC173CD034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 name="C_1#目录1:11bda1bfc?lid=818d1bd1d&amp;cid=818d1bd1d&amp;vtp=1&amp;bbb=1&amp;hb=1">
                <a:hlinkClick r:id="rId3" action="ppaction://hlinksldjump"/>
              </p:cNvPr>
              <p:cNvSpPr/>
              <p:nvPr/>
            </p:nvSpPr>
            <p:spPr>
              <a:xfrm>
                <a:off x="6803136" y="2557780"/>
                <a:ext cx="5404104" cy="658368"/>
              </a:xfrm>
              <a:prstGeom prst="rect">
                <a:avLst/>
              </a:prstGeom>
              <a:noFill/>
              <a:ln/>
            </p:spPr>
            <p:txBody>
              <a:bodyPr wrap="none" lIns="0" tIns="0" rIns="0" bIns="0" rtlCol="0" anchor="ctr"/>
              <a:lstStyle/>
              <a:p>
                <a:pPr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题型1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利用“五点法”作函数</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𝑦</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𝑥</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𝜑</m:t>
                    </m:r>
                    <m:r>
                      <a:rPr lang="en-US" altLang="zh-CN" sz="1700" b="0" i="0">
                        <a:solidFill>
                          <a:srgbClr val="6565FF"/>
                        </a:solidFill>
                        <a:latin typeface="Cambria Math" pitchFamily="34" charset="0"/>
                        <a:ea typeface="Cambria Math" pitchFamily="34" charset="-122"/>
                        <a:cs typeface="Cambria Math" pitchFamily="34" charset="-120"/>
                      </a:rPr>
                      <m:t>)</m:t>
                    </m:r>
                  </m:oMath>
                </a14:m>
                <a:r>
                  <a:rPr lang="en-US" altLang="zh-CN" sz="1700" b="0" i="0">
                    <a:solidFill>
                      <a:srgbClr val="6565FF"/>
                    </a:solidFill>
                    <a:latin typeface="Arial" pitchFamily="34" charset="0"/>
                    <a:ea typeface="Arial" pitchFamily="34" charset="-122"/>
                    <a:cs typeface="Arial" pitchFamily="34" charset="-120"/>
                  </a:rPr>
                  <a:t>在某区间</a:t>
                </a:r>
              </a:p>
              <a:p>
                <a:pPr latinLnBrk="1">
                  <a:lnSpc>
                    <a:spcPts val="2100"/>
                  </a:lnSpc>
                </a:pP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𝑎</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𝑏</m:t>
                    </m:r>
                    <m:r>
                      <a:rPr lang="en-US" altLang="zh-CN" sz="1700" b="0" i="0">
                        <a:solidFill>
                          <a:srgbClr val="6565FF"/>
                        </a:solidFill>
                        <a:latin typeface="Cambria Math" pitchFamily="34" charset="0"/>
                        <a:ea typeface="Cambria Math" pitchFamily="34" charset="-122"/>
                        <a:cs typeface="Cambria Math" pitchFamily="34" charset="-120"/>
                      </a:rPr>
                      <m:t>]</m:t>
                    </m:r>
                  </m:oMath>
                </a14:m>
                <a:r>
                  <a:rPr lang="en-US" altLang="zh-CN" sz="1700" b="0" i="0" dirty="0">
                    <a:solidFill>
                      <a:srgbClr val="6565FF"/>
                    </a:solidFill>
                    <a:latin typeface="Arial" pitchFamily="34" charset="0"/>
                    <a:ea typeface="Arial" pitchFamily="34" charset="-122"/>
                    <a:cs typeface="Arial" pitchFamily="34" charset="-120"/>
                  </a:rPr>
                  <a:t>上的图象</a:t>
                </a:r>
                <a:endParaRPr lang="en-US" altLang="zh-CN" sz="1700" dirty="0"/>
              </a:p>
            </p:txBody>
          </p:sp>
        </mc:Choice>
        <mc:Fallback>
          <p:sp>
            <p:nvSpPr>
              <p:cNvPr id="18" name="C_1#目录1:11bda1bfc?lid=818d1bd1d&amp;cid=818d1bd1d&amp;vtp=1&amp;bbb=1&amp;hb=1">
                <a:hlinkClick r:id="rId3" action="ppaction://hlinksldjump"/>
              </p:cNvPr>
              <p:cNvSpPr>
                <a:spLocks noRot="1" noChangeAspect="1" noMove="1" noResize="1" noEditPoints="1" noAdjustHandles="1" noChangeArrowheads="1" noChangeShapeType="1" noTextEdit="1"/>
              </p:cNvSpPr>
              <p:nvPr/>
            </p:nvSpPr>
            <p:spPr>
              <a:xfrm>
                <a:off x="6803136" y="2557780"/>
                <a:ext cx="5404104" cy="658368"/>
              </a:xfrm>
              <a:prstGeom prst="rect">
                <a:avLst/>
              </a:prstGeom>
              <a:blipFill>
                <a:blip r:embed="rId4"/>
                <a:stretch>
                  <a:fillRect l="-2368" t="-926" b="-8333"/>
                </a:stretch>
              </a:blipFill>
              <a:ln/>
            </p:spPr>
            <p:txBody>
              <a:bodyPr/>
              <a:lstStyle/>
              <a:p>
                <a:r>
                  <a:rPr lang="zh-CN" altLang="en-US">
                    <a:noFill/>
                  </a:rPr>
                  <a:t> </a:t>
                </a:r>
              </a:p>
            </p:txBody>
          </p:sp>
        </mc:Fallback>
      </mc:AlternateContent>
      <p:sp>
        <p:nvSpPr>
          <p:cNvPr id="19" name="C_1#目录1:11bda1bfc?lid=3c5bc3805&amp;cid=3c5bc3805&amp;vtp=1&amp;bbb=1">
            <a:hlinkClick r:id="rId5" action="ppaction://hlinksldjump"/>
          </p:cNvPr>
          <p:cNvSpPr/>
          <p:nvPr/>
        </p:nvSpPr>
        <p:spPr>
          <a:xfrm>
            <a:off x="6803136" y="3324352"/>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三角函数的图象变换</a:t>
            </a:r>
            <a:endParaRPr lang="en-US" altLang="zh-CN" sz="1700" dirty="0"/>
          </a:p>
        </p:txBody>
      </p:sp>
      <p:sp>
        <p:nvSpPr>
          <p:cNvPr id="20" name="C_1#目录1:11bda1bfc?lid=e5fd15f15&amp;cid=e5fd15f15&amp;vtp=1&amp;bbb=1">
            <a:hlinkClick r:id="rId6" action="ppaction://hlinksldjump"/>
          </p:cNvPr>
          <p:cNvSpPr/>
          <p:nvPr/>
        </p:nvSpPr>
        <p:spPr>
          <a:xfrm>
            <a:off x="6803136" y="3644392"/>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由函数的图象确定函数的解析式</a:t>
            </a:r>
            <a:endParaRPr lang="en-US" altLang="zh-CN" sz="1700" dirty="0"/>
          </a:p>
        </p:txBody>
      </p:sp>
      <p:sp>
        <p:nvSpPr>
          <p:cNvPr id="21" name="C_1#目录1:11bda1bfc?lid=e41a83606&amp;cid=e41a83606&amp;vtp=1&amp;bbb=1">
            <a:hlinkClick r:id="rId7" action="ppaction://hlinksldjump"/>
          </p:cNvPr>
          <p:cNvSpPr/>
          <p:nvPr/>
        </p:nvSpPr>
        <p:spPr>
          <a:xfrm>
            <a:off x="6803136" y="397357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题型4</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单调性与单调区间</a:t>
            </a:r>
            <a:endParaRPr lang="en-US" altLang="zh-CN" sz="1700" dirty="0"/>
          </a:p>
        </p:txBody>
      </p:sp>
      <p:sp>
        <p:nvSpPr>
          <p:cNvPr id="22" name="C_1#目录1:11bda1bfc?lid=c0116a1a5&amp;cid=c0116a1a5&amp;vtp=1&amp;bbb=1">
            <a:hlinkClick r:id="rId8" action="ppaction://hlinksldjump"/>
          </p:cNvPr>
          <p:cNvSpPr/>
          <p:nvPr/>
        </p:nvSpPr>
        <p:spPr>
          <a:xfrm>
            <a:off x="6803136" y="4293615"/>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题型5</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正弦型函数在物理中的应用</a:t>
            </a:r>
            <a:endParaRPr lang="en-US" altLang="zh-CN" sz="1700" dirty="0"/>
          </a:p>
        </p:txBody>
      </p:sp>
      <p:sp>
        <p:nvSpPr>
          <p:cNvPr id="23" name="C_1#目录1:11bda1bfc?lid=5f215be70&amp;cid=5f215be70&amp;vtp=1&amp;bbb=1">
            <a:hlinkClick r:id="rId9" action="ppaction://hlinksldjump"/>
          </p:cNvPr>
          <p:cNvSpPr/>
          <p:nvPr/>
        </p:nvSpPr>
        <p:spPr>
          <a:xfrm>
            <a:off x="6803136" y="462280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题型6</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与三角函数有关的函数图象的识别及应用</a:t>
            </a:r>
            <a:endParaRPr lang="en-US" altLang="zh-CN" sz="1700" dirty="0"/>
          </a:p>
        </p:txBody>
      </p:sp>
      <mc:AlternateContent xmlns:mc="http://schemas.openxmlformats.org/markup-compatibility/2006">
        <mc:Choice xmlns:a14="http://schemas.microsoft.com/office/drawing/2010/main" Requires="a14">
          <p:sp>
            <p:nvSpPr>
              <p:cNvPr id="24" name="C_1#目录1:11bda1bfc?lid=f6c7751d4&amp;cid=f6c7751d4&amp;vtp=1&amp;bbb=1">
                <a:hlinkClick r:id="rId10" action="ppaction://hlinksldjump"/>
              </p:cNvPr>
              <p:cNvSpPr/>
              <p:nvPr/>
            </p:nvSpPr>
            <p:spPr>
              <a:xfrm>
                <a:off x="6803136" y="4985512"/>
                <a:ext cx="5404104" cy="45720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题型7</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函数</a:t>
                </a:r>
                <a14:m>
                  <m:oMath xmlns:m="http://schemas.openxmlformats.org/officeDocument/2006/math">
                    <m:r>
                      <a:rPr lang="en-US" altLang="zh-CN" sz="1700" b="0" i="0">
                        <a:solidFill>
                          <a:srgbClr val="6565FF"/>
                        </a:solidFill>
                        <a:latin typeface="Cambria Math" pitchFamily="34" charset="0"/>
                        <a:ea typeface="Cambria Math" pitchFamily="34" charset="-122"/>
                        <a:cs typeface="Cambria Math" pitchFamily="34" charset="-120"/>
                      </a:rPr>
                      <m:t>𝑦</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𝐴</m:t>
                    </m:r>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𝜔</m:t>
                    </m:r>
                    <m:r>
                      <a:rPr lang="en-US" altLang="zh-CN" sz="1700" b="0" i="0">
                        <a:solidFill>
                          <a:srgbClr val="6565FF"/>
                        </a:solidFill>
                        <a:latin typeface="Cambria Math" pitchFamily="34" charset="0"/>
                        <a:ea typeface="Cambria Math" pitchFamily="34" charset="-122"/>
                        <a:cs typeface="Cambria Math" pitchFamily="34" charset="-120"/>
                      </a:rPr>
                      <m:t>𝑥</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𝜑</m:t>
                    </m:r>
                    <m:r>
                      <a:rPr lang="en-US" altLang="zh-CN" sz="1700" b="0" i="0">
                        <a:solidFill>
                          <a:srgbClr val="6565FF"/>
                        </a:solidFill>
                        <a:latin typeface="Cambria Math" pitchFamily="34" charset="0"/>
                        <a:ea typeface="Cambria Math" pitchFamily="34" charset="-122"/>
                        <a:cs typeface="Cambria Math" pitchFamily="34" charset="-120"/>
                      </a:rPr>
                      <m:t>)</m:t>
                    </m:r>
                  </m:oMath>
                </a14:m>
                <a:r>
                  <a:rPr lang="en-US" altLang="zh-CN" sz="1700" b="0" i="0" dirty="0">
                    <a:solidFill>
                      <a:srgbClr val="6565FF"/>
                    </a:solidFill>
                    <a:latin typeface="Arial" pitchFamily="34" charset="0"/>
                    <a:ea typeface="Arial" pitchFamily="34" charset="-122"/>
                    <a:cs typeface="Arial" pitchFamily="34" charset="-120"/>
                  </a:rPr>
                  <a:t>的图象与性质的综合应用</a:t>
                </a:r>
                <a:endParaRPr lang="en-US" altLang="zh-CN" sz="1700" dirty="0"/>
              </a:p>
            </p:txBody>
          </p:sp>
        </mc:Choice>
        <mc:Fallback>
          <p:sp>
            <p:nvSpPr>
              <p:cNvPr id="24" name="C_1#目录1:11bda1bfc?lid=f6c7751d4&amp;cid=f6c7751d4&amp;vtp=1&amp;bbb=1">
                <a:hlinkClick r:id="rId10" action="ppaction://hlinksldjump"/>
              </p:cNvPr>
              <p:cNvSpPr>
                <a:spLocks noRot="1" noChangeAspect="1" noMove="1" noResize="1" noEditPoints="1" noAdjustHandles="1" noChangeArrowheads="1" noChangeShapeType="1" noTextEdit="1"/>
              </p:cNvSpPr>
              <p:nvPr/>
            </p:nvSpPr>
            <p:spPr>
              <a:xfrm>
                <a:off x="6803136" y="4985512"/>
                <a:ext cx="5404104" cy="457200"/>
              </a:xfrm>
              <a:prstGeom prst="rect">
                <a:avLst/>
              </a:prstGeom>
              <a:blipFill>
                <a:blip r:embed="rId11"/>
                <a:stretch>
                  <a:fillRect l="-2368" b="-5333"/>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814683919"/>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41_1#3f991e1ac?vaa=1&amp;vcp=1&amp;vop=1&amp;pid=64ab65499&amp;color=0,55,96&amp;vtp=1&amp;bt=1&amp;bbb=1"/>
              <p:cNvSpPr/>
              <p:nvPr/>
            </p:nvSpPr>
            <p:spPr>
              <a:xfrm>
                <a:off x="502920" y="1626508"/>
                <a:ext cx="10570464" cy="628650"/>
              </a:xfrm>
              <a:prstGeom prst="rect">
                <a:avLst/>
              </a:prstGeom>
              <a:noFill/>
              <a:ln/>
            </p:spPr>
            <p:txBody>
              <a:bodyPr wrap="none" lIns="0" tIns="0" rIns="0" bIns="0" rtlCol="0" anchor="t"/>
              <a:lstStyle/>
              <a:p>
                <a:pPr algn="l" latinLnBrk="1">
                  <a:lnSpc>
                    <a:spcPts val="54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Times New Roman" pitchFamily="34" charset="0"/>
                    <a:ea typeface="微软雅黑" pitchFamily="34" charset="-122"/>
                    <a:cs typeface="Times New Roman" pitchFamily="34" charset="-120"/>
                  </a:rPr>
                  <a:t>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的图象如图所示，则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30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141_1#3f991e1ac?vaa=1&amp;vcp=1&amp;vop=1&amp;pid=64ab65499&amp;color=0,55,96&amp;vtp=1&amp;bt=1&amp;bbb=1"/>
              <p:cNvSpPr>
                <a:spLocks noRot="1" noChangeAspect="1" noMove="1" noResize="1" noEditPoints="1" noAdjustHandles="1" noChangeArrowheads="1" noChangeShapeType="1" noTextEdit="1"/>
              </p:cNvSpPr>
              <p:nvPr/>
            </p:nvSpPr>
            <p:spPr>
              <a:xfrm>
                <a:off x="502920" y="1626508"/>
                <a:ext cx="10570464" cy="628650"/>
              </a:xfrm>
              <a:prstGeom prst="rect">
                <a:avLst/>
              </a:prstGeom>
              <a:blipFill>
                <a:blip r:embed="rId3"/>
                <a:stretch>
                  <a:fillRect l="-1384" b="-1068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43_1#3f991e1ac.blank?vaa=1&amp;vcp=1&amp;vop=1&amp;pid=64ab65499&amp;color=0,55,96&amp;vpa=26&amp;vtp=1&amp;bbb=1&amp;rh=38.31"/>
              <p:cNvSpPr/>
              <p:nvPr/>
            </p:nvSpPr>
            <p:spPr>
              <a:xfrm>
                <a:off x="7988681" y="1634761"/>
                <a:ext cx="467868" cy="486537"/>
              </a:xfrm>
              <a:prstGeom prst="rect">
                <a:avLst/>
              </a:prstGeom>
              <a:noFill/>
              <a:ln/>
            </p:spPr>
            <p:txBody>
              <a:bodyPr wrap="none" lIns="0" tIns="0" rIns="0" bIns="0" rtlCol="0" anchor="t"/>
              <a:lstStyle/>
              <a:p>
                <a:pPr algn="ctr" latinLnBrk="1">
                  <a:lnSpc>
                    <a:spcPts val="39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4</m:t>
                        </m:r>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43_1#3f991e1ac.blank?vaa=1&amp;vcp=1&amp;vop=1&amp;pid=64ab65499&amp;color=0,55,96&amp;vpa=26&amp;vtp=1&amp;bbb=1&amp;rh=38.31"/>
              <p:cNvSpPr>
                <a:spLocks noRot="1" noChangeAspect="1" noMove="1" noResize="1" noEditPoints="1" noAdjustHandles="1" noChangeArrowheads="1" noChangeShapeType="1" noTextEdit="1"/>
              </p:cNvSpPr>
              <p:nvPr/>
            </p:nvSpPr>
            <p:spPr>
              <a:xfrm>
                <a:off x="7988681" y="1634761"/>
                <a:ext cx="467868" cy="486537"/>
              </a:xfrm>
              <a:prstGeom prst="rect">
                <a:avLst/>
              </a:prstGeom>
              <a:blipFill>
                <a:blip r:embed="rId4"/>
                <a:stretch>
                  <a:fillRect b="-2500"/>
                </a:stretch>
              </a:blipFill>
              <a:ln/>
            </p:spPr>
            <p:txBody>
              <a:bodyPr/>
              <a:lstStyle/>
              <a:p>
                <a:r>
                  <a:rPr lang="zh-CN" altLang="en-US">
                    <a:noFill/>
                  </a:rPr>
                  <a:t> </a:t>
                </a:r>
              </a:p>
            </p:txBody>
          </p:sp>
        </mc:Fallback>
      </mc:AlternateContent>
      <p:pic>
        <p:nvPicPr>
          <p:cNvPr id="4" name="QB_6_BD.141_2#3f991e1ac?vaa=1&amp;vcp=1&amp;vop=1&amp;pid=64ab65499&amp;color=0,55,96&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690872" y="2386982"/>
            <a:ext cx="219456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B_6_AS.142_1#3f991e1ac?vaa=1&amp;vcp=1&amp;vop=1&amp;pid=64ab65499&amp;color=0,55,96&amp;vtp=1&amp;bbb=1&amp;hb=1"/>
              <p:cNvSpPr/>
              <p:nvPr/>
            </p:nvSpPr>
            <p:spPr>
              <a:xfrm>
                <a:off x="502920" y="4330083"/>
                <a:ext cx="10570464" cy="96520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由题图可知，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函数无意义，</a:t>
                </a: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12</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𝑘</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1" i="0" smtClean="0">
                        <a:solidFill>
                          <a:srgbClr val="003760"/>
                        </a:solidFill>
                        <a:latin typeface="Cambria Math" pitchFamily="34" charset="0"/>
                        <a:ea typeface="Cambria Math" pitchFamily="34" charset="-122"/>
                        <a:cs typeface="Cambria Math" pitchFamily="34" charset="-120"/>
                      </a:rPr>
                      <m:t>𝐙</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𝜑</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num>
                      <m:den>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6_AS.142_1#3f991e1ac?vaa=1&amp;vcp=1&amp;vop=1&amp;pid=64ab65499&amp;color=0,55,96&amp;vtp=1&amp;bbb=1&amp;hb=1"/>
              <p:cNvSpPr>
                <a:spLocks noRot="1" noChangeAspect="1" noMove="1" noResize="1" noEditPoints="1" noAdjustHandles="1" noChangeArrowheads="1" noChangeShapeType="1" noTextEdit="1"/>
              </p:cNvSpPr>
              <p:nvPr/>
            </p:nvSpPr>
            <p:spPr>
              <a:xfrm>
                <a:off x="502920" y="4330083"/>
                <a:ext cx="10570464" cy="965200"/>
              </a:xfrm>
              <a:prstGeom prst="rect">
                <a:avLst/>
              </a:prstGeom>
              <a:blipFill>
                <a:blip r:embed="rId6"/>
                <a:stretch>
                  <a:fillRect l="-1384" b="-566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45_1#53b778b09?vaa=1&amp;vcp=1&amp;vop=1&amp;pid=64ab65499&amp;color=0,55,96&amp;vtp=1&amp;bt=1&amp;bbb=1&amp;hb=1"/>
              <p:cNvSpPr/>
              <p:nvPr/>
            </p:nvSpPr>
            <p:spPr>
              <a:xfrm>
                <a:off x="502920" y="948392"/>
                <a:ext cx="10570464" cy="1333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仿宋" pitchFamily="34" charset="0"/>
                    <a:ea typeface="仿宋" pitchFamily="34" charset="-122"/>
                    <a:cs typeface="仿宋" pitchFamily="34" charset="-120"/>
                  </a:rPr>
                  <a:t>[山东济南2024开学考]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，将函</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个单位长度，再将所得图象上各点的横坐标缩短为原来的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（纵坐标不变</a:t>
                </a:r>
                <a:r>
                  <a:rPr lang="en-US" altLang="zh-CN" sz="1800" b="0" i="0">
                    <a:solidFill>
                      <a:srgbClr val="003760"/>
                    </a:solidFill>
                    <a:latin typeface="Times New Roman" pitchFamily="34" charset="0"/>
                    <a:ea typeface="微软雅黑" pitchFamily="34" charset="-122"/>
                    <a:cs typeface="Times New Roman" pitchFamily="34" charset="-120"/>
                  </a:rPr>
                  <a:t>），所得</a:t>
                </a: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函数图象的一条对称轴方程是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9</m:t>
                        </m:r>
                      </m:den>
                    </m:f>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的值为</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45_1#53b778b09?vaa=1&amp;vcp=1&amp;vop=1&amp;pid=64ab65499&amp;color=0,55,96&amp;vtp=1&amp;bt=1&amp;bbb=1&amp;hb=1"/>
              <p:cNvSpPr>
                <a:spLocks noRot="1" noChangeAspect="1" noMove="1" noResize="1" noEditPoints="1" noAdjustHandles="1" noChangeArrowheads="1" noChangeShapeType="1" noTextEdit="1"/>
              </p:cNvSpPr>
              <p:nvPr/>
            </p:nvSpPr>
            <p:spPr>
              <a:xfrm>
                <a:off x="502920" y="948392"/>
                <a:ext cx="10570464" cy="1333500"/>
              </a:xfrm>
              <a:prstGeom prst="rect">
                <a:avLst/>
              </a:prstGeom>
              <a:blipFill>
                <a:blip r:embed="rId3"/>
                <a:stretch>
                  <a:fillRect l="-1384" r="-1153" b="-6422"/>
                </a:stretch>
              </a:blipFill>
              <a:ln/>
            </p:spPr>
            <p:txBody>
              <a:bodyPr/>
              <a:lstStyle/>
              <a:p>
                <a:r>
                  <a:rPr lang="zh-CN" altLang="en-US">
                    <a:noFill/>
                  </a:rPr>
                  <a:t> </a:t>
                </a:r>
              </a:p>
            </p:txBody>
          </p:sp>
        </mc:Fallback>
      </mc:AlternateContent>
      <p:sp>
        <p:nvSpPr>
          <p:cNvPr id="3" name="QB_6_AN.147_1#53b778b09.blank?vaa=1&amp;vcp=1&amp;vop=1&amp;pid=64ab65499&amp;color=0,55,96&amp;vpa=27&amp;vtp=1"/>
          <p:cNvSpPr/>
          <p:nvPr/>
        </p:nvSpPr>
        <p:spPr>
          <a:xfrm>
            <a:off x="5429631" y="1853202"/>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0</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146_1#53b778b09?vaa=1&amp;vcp=1&amp;vop=1&amp;pid=64ab65499&amp;color=0,55,96&amp;vtp=1&amp;bbb=1"/>
              <p:cNvSpPr/>
              <p:nvPr/>
            </p:nvSpPr>
            <p:spPr>
              <a:xfrm>
                <a:off x="502920" y="2326975"/>
                <a:ext cx="10570464" cy="35560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将</a:t>
                </a:r>
                <a:r>
                  <a:rPr lang="en-US" altLang="zh-CN" sz="1800" b="0" i="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个单位长度，</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再</a:t>
                </a:r>
                <a:r>
                  <a:rPr lang="en-US" altLang="zh-CN" sz="1800" b="0" i="0">
                    <a:solidFill>
                      <a:srgbClr val="003760"/>
                    </a:solidFill>
                    <a:latin typeface="Times New Roman" pitchFamily="34" charset="0"/>
                    <a:ea typeface="微软雅黑" pitchFamily="34" charset="-122"/>
                    <a:cs typeface="Times New Roman" pitchFamily="34" charset="-120"/>
                  </a:rPr>
                  <a:t>将所得图象上各点的横坐标缩短为原来的</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（纵坐标不变），可得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为所得函数图象的一条对称轴方程是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46_1#53b778b09?vaa=1&amp;vcp=1&amp;vop=1&amp;pid=64ab65499&amp;color=0,55,96&amp;vtp=1&amp;bbb=1"/>
              <p:cNvSpPr>
                <a:spLocks noRot="1" noChangeAspect="1" noMove="1" noResize="1" noEditPoints="1" noAdjustHandles="1" noChangeArrowheads="1" noChangeShapeType="1" noTextEdit="1"/>
              </p:cNvSpPr>
              <p:nvPr/>
            </p:nvSpPr>
            <p:spPr>
              <a:xfrm>
                <a:off x="502920" y="2326975"/>
                <a:ext cx="10570464" cy="3556000"/>
              </a:xfrm>
              <a:prstGeom prst="rect">
                <a:avLst/>
              </a:prstGeom>
              <a:blipFill>
                <a:blip r:embed="rId4"/>
                <a:stretch>
                  <a:fillRect l="-1384" b="-22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C_5_BD#efa267388?vcp=1&amp;pid=9b60406e2&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49_1#f6993eab4?vaa=1&amp;vcp=1&amp;vop=1&amp;pid=efa267388&amp;color=0,55,96&amp;vtp=1&amp;bbb=1"/>
              <p:cNvSpPr/>
              <p:nvPr/>
            </p:nvSpPr>
            <p:spPr>
              <a:xfrm>
                <a:off x="502920" y="1235357"/>
                <a:ext cx="10570464" cy="547434"/>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den>
                    </m:f>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上的图象大致为(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49_1#f6993eab4?vaa=1&amp;vcp=1&amp;vop=1&amp;pid=efa267388&amp;color=0,55,96&amp;vtp=1&amp;bbb=1"/>
              <p:cNvSpPr>
                <a:spLocks noRot="1" noChangeAspect="1" noMove="1" noResize="1" noEditPoints="1" noAdjustHandles="1" noChangeArrowheads="1" noChangeShapeType="1" noTextEdit="1"/>
              </p:cNvSpPr>
              <p:nvPr/>
            </p:nvSpPr>
            <p:spPr>
              <a:xfrm>
                <a:off x="502920" y="1235357"/>
                <a:ext cx="10570464" cy="547434"/>
              </a:xfrm>
              <a:prstGeom prst="rect">
                <a:avLst/>
              </a:prstGeom>
              <a:blipFill>
                <a:blip r:embed="rId3"/>
                <a:stretch>
                  <a:fillRect l="-1384" b="-15730"/>
                </a:stretch>
              </a:blipFill>
              <a:ln/>
            </p:spPr>
            <p:txBody>
              <a:bodyPr/>
              <a:lstStyle/>
              <a:p>
                <a:r>
                  <a:rPr lang="zh-CN" altLang="en-US">
                    <a:noFill/>
                  </a:rPr>
                  <a:t> </a:t>
                </a:r>
              </a:p>
            </p:txBody>
          </p:sp>
        </mc:Fallback>
      </mc:AlternateContent>
      <p:sp>
        <p:nvSpPr>
          <p:cNvPr id="4" name="QC_6_AN.151_1#f6993eab4.bracket?vaa=1&amp;vcp=1&amp;vop=1&amp;pid=efa267388&amp;color=0,55,96&amp;vpa=28&amp;vtp=1"/>
          <p:cNvSpPr/>
          <p:nvPr/>
        </p:nvSpPr>
        <p:spPr>
          <a:xfrm>
            <a:off x="5732590" y="144897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p:sp>
        <p:nvSpPr>
          <p:cNvPr id="5" name="QC_6_BD.149_2#f6993eab4.choices?vaa=1&amp;vcp=1&amp;vop=1&amp;pid=efa267388&amp;color=0,55,96&amp;vtp=1&amp;bbb=1"/>
          <p:cNvSpPr/>
          <p:nvPr/>
        </p:nvSpPr>
        <p:spPr>
          <a:xfrm>
            <a:off x="502920" y="1919887"/>
            <a:ext cx="10570464" cy="839407"/>
          </a:xfrm>
          <a:prstGeom prst="rect">
            <a:avLst/>
          </a:prstGeom>
          <a:noFill/>
          <a:ln/>
        </p:spPr>
        <p:txBody>
          <a:bodyPr wrap="none" lIns="0" tIns="0" rIns="0" bIns="0" rtlCol="0" anchor="t"/>
          <a:lstStyle/>
          <a:p>
            <a:pPr algn="l" latinLnBrk="1">
              <a:lnSpc>
                <a:spcPts val="75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42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42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42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r>
              <a:rPr lang="en-US" altLang="zh-CN" sz="42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6" name="QC_6_BD.149_2#f6993eab4.choice_image?vaa=1&amp;vcp=1&amp;vop=1&amp;pid=efa267388&amp;color=0,55,96&amp;tib=255,255,255&amp;iip=1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4648" y="1923761"/>
            <a:ext cx="212140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49_2#f6993eab4.choice_image?vaa=1&amp;vcp=1&amp;vop=1&amp;pid=efa267388&amp;color=0,55,96&amp;tib=255,255,255&amp;iip=1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360198" y="1923761"/>
            <a:ext cx="212140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49_2#f6993eab4.choice_image?vaa=1&amp;vcp=1&amp;vop=1&amp;pid=efa267388&amp;color=0,55,96&amp;tib=255,255,255&amp;iip=17&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855748" y="1923761"/>
            <a:ext cx="212140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6_BD.149_2#f6993eab4.choice_image?vaa=1&amp;vcp=1&amp;vop=1&amp;pid=efa267388&amp;color=0,55,96&amp;tib=255,255,255&amp;iip=18&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363998" y="1923761"/>
            <a:ext cx="212140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0" name="QC_6_AS.150_1#f6993eab4?vaa=1&amp;vcp=1&amp;vop=1&amp;pid=efa267388&amp;color=0,55,96&amp;vtp=1&amp;bbb=1"/>
              <p:cNvSpPr/>
              <p:nvPr/>
            </p:nvSpPr>
            <p:spPr>
              <a:xfrm>
                <a:off x="502920" y="2765072"/>
                <a:ext cx="10570464" cy="17384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𝑥</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𝑥</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为奇函数，故排除C,D；</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sup>
                        </m:sSup>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，故排除B.</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A．</a:t>
                </a:r>
                <a:endParaRPr lang="en-US" altLang="zh-CN" sz="1800" dirty="0">
                  <a:solidFill>
                    <a:srgbClr val="003760"/>
                  </a:solidFill>
                </a:endParaRPr>
              </a:p>
            </p:txBody>
          </p:sp>
        </mc:Choice>
        <mc:Fallback xmlns="">
          <p:sp>
            <p:nvSpPr>
              <p:cNvPr id="10" name="QC_6_AS.150_1#f6993eab4?vaa=1&amp;vcp=1&amp;vop=1&amp;pid=efa267388&amp;color=0,55,96&amp;vtp=1&amp;bbb=1"/>
              <p:cNvSpPr>
                <a:spLocks noRot="1" noChangeAspect="1" noMove="1" noResize="1" noEditPoints="1" noAdjustHandles="1" noChangeArrowheads="1" noChangeShapeType="1" noTextEdit="1"/>
              </p:cNvSpPr>
              <p:nvPr/>
            </p:nvSpPr>
            <p:spPr>
              <a:xfrm>
                <a:off x="502920" y="2765072"/>
                <a:ext cx="10570464" cy="1738440"/>
              </a:xfrm>
              <a:prstGeom prst="rect">
                <a:avLst/>
              </a:prstGeom>
              <a:blipFill>
                <a:blip r:embed="rId8"/>
                <a:stretch>
                  <a:fillRect l="-1384" b="-80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anim calcmode="lin" valueType="num">
                                      <p:cBhvr>
                                        <p:cTn id="8" dur="500" fill="hold"/>
                                        <p:tgtEl>
                                          <p:spTgt spid="10">
                                            <p:bg/>
                                          </p:spTgt>
                                        </p:tgtEl>
                                        <p:attrNameLst>
                                          <p:attrName>ppt_x</p:attrName>
                                        </p:attrNameLst>
                                      </p:cBhvr>
                                      <p:tavLst>
                                        <p:tav tm="0">
                                          <p:val>
                                            <p:strVal val="#ppt_x"/>
                                          </p:val>
                                        </p:tav>
                                        <p:tav tm="100000">
                                          <p:val>
                                            <p:strVal val="#ppt_x"/>
                                          </p:val>
                                        </p:tav>
                                      </p:tavLst>
                                    </p:anim>
                                    <p:anim calcmode="lin" valueType="num">
                                      <p:cBhvr>
                                        <p:cTn id="9" dur="500" fill="hold"/>
                                        <p:tgtEl>
                                          <p:spTgt spid="10">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anim calcmode="lin" valueType="num">
                                      <p:cBhvr>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0">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anim calcmode="lin" valueType="num">
                                      <p:cBhvr>
                                        <p:cTn id="1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10">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500"/>
                                        <p:tgtEl>
                                          <p:spTgt spid="10">
                                            <p:txEl>
                                              <p:pRg st="2" end="2"/>
                                            </p:txEl>
                                          </p:spTgt>
                                        </p:tgtEl>
                                      </p:cBhvr>
                                    </p:animEffect>
                                    <p:anim calcmode="lin" valueType="num">
                                      <p:cBhvr>
                                        <p:cTn id="2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0">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fade">
                                      <p:cBhvr>
                                        <p:cTn id="27" dur="500"/>
                                        <p:tgtEl>
                                          <p:spTgt spid="10">
                                            <p:txEl>
                                              <p:pRg st="3" end="3"/>
                                            </p:txEl>
                                          </p:spTgt>
                                        </p:tgtEl>
                                      </p:cBhvr>
                                    </p:animEffect>
                                    <p:anim calcmode="lin" valueType="num">
                                      <p:cBhvr>
                                        <p:cTn id="28"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0"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3_1#f78eaeab6?vaa=1&amp;vcp=1&amp;vop=1&amp;pid=efa267388&amp;color=0,55,96&amp;vtp=1&amp;bt=1&amp;bbb=1"/>
              <p:cNvSpPr/>
              <p:nvPr/>
            </p:nvSpPr>
            <p:spPr>
              <a:xfrm>
                <a:off x="502920" y="2996869"/>
                <a:ext cx="10570464" cy="52565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内没有最值，则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BD.153_1#f78eaeab6?vaa=1&amp;vcp=1&amp;vop=1&amp;pid=efa267388&amp;color=0,55,96&amp;vtp=1&amp;bt=1&amp;bbb=1"/>
              <p:cNvSpPr>
                <a:spLocks noRot="1" noChangeAspect="1" noMove="1" noResize="1" noEditPoints="1" noAdjustHandles="1" noChangeArrowheads="1" noChangeShapeType="1" noTextEdit="1"/>
              </p:cNvSpPr>
              <p:nvPr/>
            </p:nvSpPr>
            <p:spPr>
              <a:xfrm>
                <a:off x="502920" y="2996869"/>
                <a:ext cx="10570464" cy="525653"/>
              </a:xfrm>
              <a:prstGeom prst="rect">
                <a:avLst/>
              </a:prstGeom>
              <a:blipFill>
                <a:blip r:embed="rId3"/>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53_2#f78eaeab6.choices?vaa=1&amp;vcp=1&amp;vop=1&amp;pid=efa267388&amp;color=0,55,96&amp;vtp=1&amp;bbb=1"/>
              <p:cNvSpPr/>
              <p:nvPr/>
            </p:nvSpPr>
            <p:spPr>
              <a:xfrm>
                <a:off x="502920" y="3530586"/>
                <a:ext cx="10570464" cy="536131"/>
              </a:xfrm>
              <a:prstGeom prst="rect">
                <a:avLst/>
              </a:prstGeom>
              <a:noFill/>
              <a:ln/>
            </p:spPr>
            <p:txBody>
              <a:bodyPr wrap="none" lIns="0" tIns="0" rIns="0" bIns="0" rtlCol="0" anchor="t"/>
              <a:lstStyle/>
              <a:p>
                <a:pPr latinLnBrk="1">
                  <a:lnSpc>
                    <a:spcPts val="4600"/>
                  </a:lnSpc>
                  <a:tabLst>
                    <a:tab pos="2607691" algn="l"/>
                    <a:tab pos="5380482" algn="l"/>
                    <a:tab pos="8051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num>
                      <m:den>
                        <m:r>
                          <a:rPr lang="en-US" altLang="zh-CN" sz="1800" b="0" i="0">
                            <a:solidFill>
                              <a:srgbClr val="003760"/>
                            </a:solidFill>
                            <a:latin typeface="Cambria Math" pitchFamily="34" charset="0"/>
                            <a:ea typeface="Cambria Math" pitchFamily="34" charset="-122"/>
                            <a:cs typeface="Cambria Math" pitchFamily="34" charset="-120"/>
                          </a:rPr>
                          <m:t>24</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3_2#f78eaeab6.choices?vaa=1&amp;vcp=1&amp;vop=1&amp;pid=efa267388&amp;color=0,55,96&amp;vtp=1&amp;bbb=1"/>
              <p:cNvSpPr>
                <a:spLocks noRot="1" noChangeAspect="1" noMove="1" noResize="1" noEditPoints="1" noAdjustHandles="1" noChangeArrowheads="1" noChangeShapeType="1" noTextEdit="1"/>
              </p:cNvSpPr>
              <p:nvPr/>
            </p:nvSpPr>
            <p:spPr>
              <a:xfrm>
                <a:off x="502920" y="3530586"/>
                <a:ext cx="10570464" cy="536131"/>
              </a:xfrm>
              <a:prstGeom prst="rect">
                <a:avLst/>
              </a:prstGeom>
              <a:blipFill>
                <a:blip r:embed="rId4"/>
                <a:stretch>
                  <a:fillRect l="-1384" b="-15909"/>
                </a:stretch>
              </a:blipFill>
              <a:ln/>
            </p:spPr>
            <p:txBody>
              <a:bodyPr/>
              <a:lstStyle/>
              <a:p>
                <a:r>
                  <a:rPr lang="zh-CN" altLang="en-US">
                    <a:noFill/>
                  </a:rPr>
                  <a:t> </a:t>
                </a:r>
              </a:p>
            </p:txBody>
          </p:sp>
        </mc:Fallback>
      </mc:AlternateContent>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5_1#f78eaeab6?vaa=1&amp;vcp=1&amp;vop=1&amp;pid=efa267388&amp;color=0,55,96&amp;mp=1&amp;vtp=1&amp;bt=1&amp;bbb=1"/>
              <p:cNvSpPr/>
              <p:nvPr/>
            </p:nvSpPr>
            <p:spPr>
              <a:xfrm>
                <a:off x="502920" y="932198"/>
                <a:ext cx="10570464" cy="49784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内没有最值，</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qArr>
                      </m:e>
                    </m:d>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e>
                        </m:eqArr>
                      </m:e>
                    </m:d>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均</a:t>
                </a:r>
                <a:r>
                  <a:rPr lang="en-US" altLang="zh-CN" sz="1800" b="0" i="0">
                    <a:solidFill>
                      <a:srgbClr val="003760"/>
                    </a:solidFill>
                    <a:latin typeface="Times New Roman" pitchFamily="34" charset="0"/>
                    <a:ea typeface="微软雅黑" pitchFamily="34" charset="-122"/>
                    <a:cs typeface="Times New Roman" pitchFamily="34" charset="-120"/>
                  </a:rPr>
                  <a:t>不符合</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，舍去.</a:t>
                </a:r>
                <a:endParaRPr lang="en-US" altLang="zh-CN" sz="1800" dirty="0"/>
              </a:p>
              <a:p>
                <a:pPr algn="l" latinLnBrk="1">
                  <a:lnSpc>
                    <a:spcPct val="150000"/>
                  </a:lnSpc>
                </a:pPr>
                <a:endParaRPr lang="en-US" altLang="zh-CN" sz="1800" dirty="0"/>
              </a:p>
            </p:txBody>
          </p:sp>
        </mc:Choice>
        <mc:Fallback xmlns="">
          <p:sp>
            <p:nvSpPr>
              <p:cNvPr id="2" name="QC_6_AS.155_1#f78eaeab6?vaa=1&amp;vcp=1&amp;vop=1&amp;pid=efa267388&amp;color=0,55,96&amp;mp=1&amp;vtp=1&amp;bt=1&amp;bbb=1"/>
              <p:cNvSpPr>
                <a:spLocks noRot="1" noChangeAspect="1" noMove="1" noResize="1" noEditPoints="1" noAdjustHandles="1" noChangeArrowheads="1" noChangeShapeType="1" noTextEdit="1"/>
              </p:cNvSpPr>
              <p:nvPr/>
            </p:nvSpPr>
            <p:spPr>
              <a:xfrm>
                <a:off x="502920" y="932198"/>
                <a:ext cx="10570464" cy="4978400"/>
              </a:xfrm>
              <a:prstGeom prst="rect">
                <a:avLst/>
              </a:prstGeom>
              <a:blipFill>
                <a:blip r:embed="rId3"/>
                <a:stretch>
                  <a:fillRect l="-1384" b="-6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5_1#f78eaeab6?vaa=1&amp;vcp=1&amp;vop=1&amp;pid=efa267388&amp;color=0,55,96&amp;mp=1&amp;vtp=1&amp;bt=1&amp;bbb=1">
                <a:extLst>
                  <a:ext uri="{FF2B5EF4-FFF2-40B4-BE49-F238E27FC236}">
                    <a16:creationId xmlns:a16="http://schemas.microsoft.com/office/drawing/2014/main" id="{5BBF425E-2931-73F4-1F24-7B76FC90F002}"/>
                  </a:ext>
                </a:extLst>
              </p:cNvPr>
              <p:cNvSpPr/>
              <p:nvPr/>
            </p:nvSpPr>
            <p:spPr>
              <a:xfrm>
                <a:off x="502920" y="1085882"/>
                <a:ext cx="10570464" cy="4049840"/>
              </a:xfrm>
              <a:prstGeom prst="rect">
                <a:avLst/>
              </a:prstGeom>
              <a:noFill/>
              <a:ln/>
            </p:spPr>
            <p:txBody>
              <a:bodyPr wrap="none" lIns="0" tIns="0" rIns="0" bIns="0" rtlCol="0" anchor="t"/>
              <a:lstStyle/>
              <a:p>
                <a:pPr algn="l"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qArr>
                      </m:e>
                    </m:d>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e>
                        </m:eqArr>
                      </m:e>
                    </m:d>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,符合题意.</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综</a:t>
                </a:r>
                <a:r>
                  <a:rPr lang="en-US" altLang="zh-CN" sz="1800" b="0" i="0">
                    <a:solidFill>
                      <a:srgbClr val="003760"/>
                    </a:solidFill>
                    <a:latin typeface="Times New Roman" pitchFamily="34" charset="0"/>
                    <a:ea typeface="微软雅黑" pitchFamily="34" charset="-122"/>
                    <a:cs typeface="Times New Roman" pitchFamily="34" charset="-120"/>
                  </a:rPr>
                  <a:t>上</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p>
            </p:txBody>
          </p:sp>
        </mc:Choice>
        <mc:Fallback xmlns="">
          <p:sp>
            <p:nvSpPr>
              <p:cNvPr id="2" name="QC_6_AS.155_1#f78eaeab6?vaa=1&amp;vcp=1&amp;vop=1&amp;pid=efa267388&amp;color=0,55,96&amp;mp=1&amp;vtp=1&amp;bt=1&amp;bbb=1">
                <a:extLst>
                  <a:ext uri="{FF2B5EF4-FFF2-40B4-BE49-F238E27FC236}">
                    <a16:creationId xmlns:a16="http://schemas.microsoft.com/office/drawing/2014/main" id="{5BBF425E-2931-73F4-1F24-7B76FC90F002}"/>
                  </a:ext>
                </a:extLst>
              </p:cNvPr>
              <p:cNvSpPr>
                <a:spLocks noRot="1" noChangeAspect="1" noMove="1" noResize="1" noEditPoints="1" noAdjustHandles="1" noChangeArrowheads="1" noChangeShapeType="1" noTextEdit="1"/>
              </p:cNvSpPr>
              <p:nvPr/>
            </p:nvSpPr>
            <p:spPr>
              <a:xfrm>
                <a:off x="502920" y="1085882"/>
                <a:ext cx="10570464" cy="4049840"/>
              </a:xfrm>
              <a:prstGeom prst="rect">
                <a:avLst/>
              </a:prstGeom>
              <a:blipFill>
                <a:blip r:embed="rId2"/>
                <a:stretch>
                  <a:fillRect l="-1384" b="-3614"/>
                </a:stretch>
              </a:blipFill>
              <a:ln/>
            </p:spPr>
            <p:txBody>
              <a:bodyPr/>
              <a:lstStyle/>
              <a:p>
                <a:r>
                  <a:rPr lang="zh-CN" altLang="en-US">
                    <a:noFill/>
                  </a:rPr>
                  <a:t> </a:t>
                </a:r>
              </a:p>
            </p:txBody>
          </p:sp>
        </mc:Fallback>
      </mc:AlternateContent>
      <p:sp>
        <p:nvSpPr>
          <p:cNvPr id="3" name="QC_6_AN.156_1#f78eaeab6?vaa=1&amp;vcp=1&amp;vop=1&amp;pid=efa267388&amp;color=0,55,96&amp;vtp=1&amp;bbb=1">
            <a:extLst>
              <a:ext uri="{FF2B5EF4-FFF2-40B4-BE49-F238E27FC236}">
                <a16:creationId xmlns:a16="http://schemas.microsoft.com/office/drawing/2014/main" id="{23B97D32-37B7-6DBC-00EC-AF65A56D92F8}"/>
              </a:ext>
            </a:extLst>
          </p:cNvPr>
          <p:cNvSpPr/>
          <p:nvPr/>
        </p:nvSpPr>
        <p:spPr>
          <a:xfrm>
            <a:off x="502920" y="5188463"/>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p>
        </p:txBody>
      </p:sp>
    </p:spTree>
    <p:extLst>
      <p:ext uri="{BB962C8B-B14F-4D97-AF65-F5344CB8AC3E}">
        <p14:creationId xmlns:p14="http://schemas.microsoft.com/office/powerpoint/2010/main" val="25888606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7_1#ec4c2ef97?vaa=1&amp;vcp=1&amp;vop=1&amp;pid=efa267388&amp;color=0,55,96&amp;vtp=1&amp;bt=1&amp;bbb=1&amp;hb=1"/>
              <p:cNvSpPr/>
              <p:nvPr/>
            </p:nvSpPr>
            <p:spPr>
              <a:xfrm>
                <a:off x="502920" y="2787827"/>
                <a:ext cx="10570464" cy="78295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恰有三个零点</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&lt;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&lt;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取值范围是(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157_1#ec4c2ef97?vaa=1&amp;vcp=1&amp;vop=1&amp;pid=efa267388&amp;color=0,55,96&amp;vtp=1&amp;bt=1&amp;bbb=1&amp;hb=1"/>
              <p:cNvSpPr>
                <a:spLocks noRot="1" noChangeAspect="1" noMove="1" noResize="1" noEditPoints="1" noAdjustHandles="1" noChangeArrowheads="1" noChangeShapeType="1" noTextEdit="1"/>
              </p:cNvSpPr>
              <p:nvPr/>
            </p:nvSpPr>
            <p:spPr>
              <a:xfrm>
                <a:off x="502920" y="2787827"/>
                <a:ext cx="10570464" cy="782955"/>
              </a:xfrm>
              <a:prstGeom prst="rect">
                <a:avLst/>
              </a:prstGeom>
              <a:blipFill>
                <a:blip r:embed="rId3"/>
                <a:stretch>
                  <a:fillRect l="-1384" r="-1153" b="-1782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57_2#ec4c2ef97.choices?vaa=1&amp;vcp=1&amp;vop=1&amp;pid=efa267388&amp;color=0,55,96&amp;vtp=1&amp;bbb=1"/>
              <p:cNvSpPr/>
              <p:nvPr/>
            </p:nvSpPr>
            <p:spPr>
              <a:xfrm>
                <a:off x="502920" y="3578910"/>
                <a:ext cx="10570464" cy="536575"/>
              </a:xfrm>
              <a:prstGeom prst="rect">
                <a:avLst/>
              </a:prstGeom>
              <a:noFill/>
              <a:ln/>
            </p:spPr>
            <p:txBody>
              <a:bodyPr wrap="none" lIns="0" tIns="0" rIns="0" bIns="0" rtlCol="0" anchor="t"/>
              <a:lstStyle/>
              <a:p>
                <a:pPr latinLnBrk="1">
                  <a:lnSpc>
                    <a:spcPts val="46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57_2#ec4c2ef97.choices?vaa=1&amp;vcp=1&amp;vop=1&amp;pid=efa267388&amp;color=0,55,96&amp;vtp=1&amp;bbb=1"/>
              <p:cNvSpPr>
                <a:spLocks noRot="1" noChangeAspect="1" noMove="1" noResize="1" noEditPoints="1" noAdjustHandles="1" noChangeArrowheads="1" noChangeShapeType="1" noTextEdit="1"/>
              </p:cNvSpPr>
              <p:nvPr/>
            </p:nvSpPr>
            <p:spPr>
              <a:xfrm>
                <a:off x="502920" y="3578910"/>
                <a:ext cx="10570464" cy="536575"/>
              </a:xfrm>
              <a:prstGeom prst="rect">
                <a:avLst/>
              </a:prstGeom>
              <a:blipFill>
                <a:blip r:embed="rId4"/>
                <a:stretch>
                  <a:fillRect l="-1384" b="-15909"/>
                </a:stretch>
              </a:blipFill>
              <a:ln/>
            </p:spPr>
            <p:txBody>
              <a:bodyPr/>
              <a:lstStyle/>
              <a:p>
                <a:r>
                  <a:rPr lang="zh-CN" altLang="en-US">
                    <a:noFill/>
                  </a:rPr>
                  <a:t> </a:t>
                </a:r>
              </a:p>
            </p:txBody>
          </p:sp>
        </mc:Fallback>
      </mc:AlternateContent>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9_1#ec4c2ef97?vaa=1&amp;vcp=1&amp;vop=1&amp;pid=efa267388&amp;color=0,55,96&amp;vtp=1&amp;bt=1&amp;bbb=1&amp;hb=1"/>
              <p:cNvSpPr/>
              <p:nvPr/>
            </p:nvSpPr>
            <p:spPr>
              <a:xfrm>
                <a:off x="502920" y="1025512"/>
                <a:ext cx="10570464" cy="2192846"/>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恰有三个零点，所以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有三个解，即函数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的图象与直线</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有三个交点.</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𝑔</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有三个交点，且交点横坐标分别为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不妨令</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&lt;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&lt;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3</m:t>
                        </m:r>
                      </m:sub>
                    </m:sSub>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=4</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=4</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=4</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159_1#ec4c2ef97?vaa=1&amp;vcp=1&amp;vop=1&amp;pid=efa267388&amp;color=0,55,96&amp;vtp=1&amp;bt=1&amp;bbb=1&amp;hb=1"/>
              <p:cNvSpPr>
                <a:spLocks noRot="1" noChangeAspect="1" noMove="1" noResize="1" noEditPoints="1" noAdjustHandles="1" noChangeArrowheads="1" noChangeShapeType="1" noTextEdit="1"/>
              </p:cNvSpPr>
              <p:nvPr/>
            </p:nvSpPr>
            <p:spPr>
              <a:xfrm>
                <a:off x="502920" y="1025512"/>
                <a:ext cx="10570464" cy="2192846"/>
              </a:xfrm>
              <a:prstGeom prst="rect">
                <a:avLst/>
              </a:prstGeom>
              <a:blipFill>
                <a:blip r:embed="rId3"/>
                <a:stretch>
                  <a:fillRect l="-1384" r="-2826" b="-3889"/>
                </a:stretch>
              </a:blipFill>
              <a:ln/>
            </p:spPr>
            <p:txBody>
              <a:bodyPr/>
              <a:lstStyle/>
              <a:p>
                <a:r>
                  <a:rPr lang="zh-CN" altLang="en-US">
                    <a:noFill/>
                  </a:rPr>
                  <a:t> </a:t>
                </a:r>
              </a:p>
            </p:txBody>
          </p:sp>
        </mc:Fallback>
      </mc:AlternateContent>
      <p:pic>
        <p:nvPicPr>
          <p:cNvPr id="3" name="QC_6_AS.159_2#ec4c2ef97?vaa=1&amp;vcp=1&amp;vop=1&amp;pid=efa267388&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89704" y="3353168"/>
            <a:ext cx="2606040" cy="685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AS.159_3#ec4c2ef97?vaa=1&amp;vcp=1&amp;vop=1&amp;pid=efa267388&amp;color=0,55,96&amp;vtp=1&amp;bbb=1"/>
              <p:cNvSpPr/>
              <p:nvPr/>
            </p:nvSpPr>
            <p:spPr>
              <a:xfrm>
                <a:off x="502920" y="4165968"/>
                <a:ext cx="10570464" cy="958850"/>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Times New Roman" pitchFamily="34" charset="0"/>
                    <a:ea typeface="微软雅黑" pitchFamily="34" charset="-122"/>
                    <a:cs typeface="Times New Roman" pitchFamily="34" charset="-120"/>
                  </a:rPr>
                  <a:t>由图可知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对称，所以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p>
            </p:txBody>
          </p:sp>
        </mc:Choice>
        <mc:Fallback xmlns="">
          <p:sp>
            <p:nvSpPr>
              <p:cNvPr id="4" name="QC_6_AS.159_3#ec4c2ef97?vaa=1&amp;vcp=1&amp;vop=1&amp;pid=efa267388&amp;color=0,55,96&amp;vtp=1&amp;bbb=1"/>
              <p:cNvSpPr>
                <a:spLocks noRot="1" noChangeAspect="1" noMove="1" noResize="1" noEditPoints="1" noAdjustHandles="1" noChangeArrowheads="1" noChangeShapeType="1" noTextEdit="1"/>
              </p:cNvSpPr>
              <p:nvPr/>
            </p:nvSpPr>
            <p:spPr>
              <a:xfrm>
                <a:off x="502920" y="4165968"/>
                <a:ext cx="10570464" cy="958850"/>
              </a:xfrm>
              <a:prstGeom prst="rect">
                <a:avLst/>
              </a:prstGeom>
              <a:blipFill>
                <a:blip r:embed="rId5"/>
                <a:stretch>
                  <a:fillRect l="-1384" b="-8228"/>
                </a:stretch>
              </a:blipFill>
              <a:ln/>
            </p:spPr>
            <p:txBody>
              <a:bodyPr/>
              <a:lstStyle/>
              <a:p>
                <a:r>
                  <a:rPr lang="zh-CN" altLang="en-US">
                    <a:noFill/>
                  </a:rPr>
                  <a:t> </a:t>
                </a:r>
              </a:p>
            </p:txBody>
          </p:sp>
        </mc:Fallback>
      </mc:AlternateContent>
      <p:sp>
        <p:nvSpPr>
          <p:cNvPr id="5" name="QC_6_AN.160_1#ec4c2ef97?vaa=1&amp;vcp=1&amp;vop=1&amp;pid=efa267388&amp;color=0,55,96&amp;vtp=1&amp;bbb=1"/>
          <p:cNvSpPr/>
          <p:nvPr/>
        </p:nvSpPr>
        <p:spPr>
          <a:xfrm>
            <a:off x="502920" y="5126151"/>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anim calcmode="lin" valueType="num">
                                      <p:cBhvr>
                                        <p:cTn id="38" dur="500" fill="hold"/>
                                        <p:tgtEl>
                                          <p:spTgt spid="3"/>
                                        </p:tgtEl>
                                        <p:attrNameLst>
                                          <p:attrName>ppt_x</p:attrName>
                                        </p:attrNameLst>
                                      </p:cBhvr>
                                      <p:tavLst>
                                        <p:tav tm="0">
                                          <p:val>
                                            <p:strVal val="#ppt_x"/>
                                          </p:val>
                                        </p:tav>
                                        <p:tav tm="100000">
                                          <p:val>
                                            <p:strVal val="#ppt_x"/>
                                          </p:val>
                                        </p:tav>
                                      </p:tavLst>
                                    </p:anim>
                                    <p:anim calcmode="lin" valueType="num">
                                      <p:cBhvr>
                                        <p:cTn id="39" dur="5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1" end="1"/>
                                            </p:txEl>
                                          </p:spTgt>
                                        </p:tgtEl>
                                        <p:attrNameLst>
                                          <p:attrName>style.visibility</p:attrName>
                                        </p:attrNameLst>
                                      </p:cBhvr>
                                      <p:to>
                                        <p:strVal val="visible"/>
                                      </p:to>
                                    </p:set>
                                    <p:animEffect transition="in" filter="fade">
                                      <p:cBhvr>
                                        <p:cTn id="52" dur="500"/>
                                        <p:tgtEl>
                                          <p:spTgt spid="4">
                                            <p:txEl>
                                              <p:pRg st="1" end="1"/>
                                            </p:txEl>
                                          </p:spTgt>
                                        </p:tgtEl>
                                      </p:cBhvr>
                                    </p:animEffect>
                                    <p:anim calcmode="lin" valueType="num">
                                      <p:cBhvr>
                                        <p:cTn id="5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5">
                                            <p:bg/>
                                          </p:spTgt>
                                        </p:tgtEl>
                                        <p:attrNameLst>
                                          <p:attrName>style.visibility</p:attrName>
                                        </p:attrNameLst>
                                      </p:cBhvr>
                                      <p:to>
                                        <p:strVal val="visible"/>
                                      </p:to>
                                    </p:set>
                                    <p:animEffect transition="in" filter="fade">
                                      <p:cBhvr>
                                        <p:cTn id="59" dur="500"/>
                                        <p:tgtEl>
                                          <p:spTgt spid="5">
                                            <p:bg/>
                                          </p:spTgt>
                                        </p:tgtEl>
                                      </p:cBhvr>
                                    </p:animEffect>
                                    <p:anim calcmode="lin" valueType="num">
                                      <p:cBhvr>
                                        <p:cTn id="60" dur="500" fill="hold"/>
                                        <p:tgtEl>
                                          <p:spTgt spid="5">
                                            <p:bg/>
                                          </p:spTgt>
                                        </p:tgtEl>
                                        <p:attrNameLst>
                                          <p:attrName>ppt_x</p:attrName>
                                        </p:attrNameLst>
                                      </p:cBhvr>
                                      <p:tavLst>
                                        <p:tav tm="0">
                                          <p:val>
                                            <p:strVal val="#ppt_x"/>
                                          </p:val>
                                        </p:tav>
                                        <p:tav tm="100000">
                                          <p:val>
                                            <p:strVal val="#ppt_x"/>
                                          </p:val>
                                        </p:tav>
                                      </p:tavLst>
                                    </p:anim>
                                    <p:anim calcmode="lin" valueType="num">
                                      <p:cBhvr>
                                        <p:cTn id="61" dur="500" fill="hold"/>
                                        <p:tgtEl>
                                          <p:spTgt spid="5">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
                                            <p:txEl>
                                              <p:pRg st="0" end="0"/>
                                            </p:txEl>
                                          </p:spTgt>
                                        </p:tgtEl>
                                        <p:attrNameLst>
                                          <p:attrName>style.visibility</p:attrName>
                                        </p:attrNameLst>
                                      </p:cBhvr>
                                      <p:to>
                                        <p:strVal val="visible"/>
                                      </p:to>
                                    </p:set>
                                    <p:animEffect transition="in" filter="fade">
                                      <p:cBhvr>
                                        <p:cTn id="64" dur="500"/>
                                        <p:tgtEl>
                                          <p:spTgt spid="5">
                                            <p:txEl>
                                              <p:pRg st="0" end="0"/>
                                            </p:txEl>
                                          </p:spTgt>
                                        </p:tgtEl>
                                      </p:cBhvr>
                                    </p:animEffect>
                                    <p:anim calcmode="lin" valueType="num">
                                      <p:cBhvr>
                                        <p:cTn id="6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61_1#9210aaaa0?vaa=1&amp;vcp=1&amp;vop=1&amp;pid=efa267388&amp;color=0,55,96&amp;vtp=1&amp;bt=1&amp;bbb=1&amp;hb=1"/>
              <p:cNvSpPr/>
              <p:nvPr/>
            </p:nvSpPr>
            <p:spPr>
              <a:xfrm>
                <a:off x="502920" y="1086344"/>
                <a:ext cx="10570464" cy="9353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个单位后得到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单调递增</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的取值范围是(</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61_1#9210aaaa0?vaa=1&amp;vcp=1&amp;vop=1&amp;pid=efa267388&amp;color=0,55,96&amp;vtp=1&amp;bt=1&amp;bbb=1&amp;hb=1"/>
              <p:cNvSpPr>
                <a:spLocks noRot="1" noChangeAspect="1" noMove="1" noResize="1" noEditPoints="1" noAdjustHandles="1" noChangeArrowheads="1" noChangeShapeType="1" noTextEdit="1"/>
              </p:cNvSpPr>
              <p:nvPr/>
            </p:nvSpPr>
            <p:spPr>
              <a:xfrm>
                <a:off x="502920" y="1086344"/>
                <a:ext cx="10570464" cy="935355"/>
              </a:xfrm>
              <a:prstGeom prst="rect">
                <a:avLst/>
              </a:prstGeom>
              <a:blipFill>
                <a:blip r:embed="rId3"/>
                <a:stretch>
                  <a:fillRect l="-1384" b="-14935"/>
                </a:stretch>
              </a:blipFill>
              <a:ln/>
            </p:spPr>
            <p:txBody>
              <a:bodyPr/>
              <a:lstStyle/>
              <a:p>
                <a:r>
                  <a:rPr lang="zh-CN" altLang="en-US">
                    <a:noFill/>
                  </a:rPr>
                  <a:t> </a:t>
                </a:r>
              </a:p>
            </p:txBody>
          </p:sp>
        </mc:Fallback>
      </mc:AlternateContent>
      <p:sp>
        <p:nvSpPr>
          <p:cNvPr id="3" name="QC_6_AN.163_1#9210aaaa0.bracket?vaa=1&amp;vcp=1&amp;vop=1&amp;pid=efa267388&amp;color=0,55,96&amp;vpa=31&amp;vtp=1"/>
          <p:cNvSpPr/>
          <p:nvPr/>
        </p:nvSpPr>
        <p:spPr>
          <a:xfrm>
            <a:off x="3540633" y="175087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61_2#9210aaaa0.choices?vaa=1&amp;vcp=1&amp;vop=1&amp;pid=efa267388&amp;color=0,55,96&amp;vtp=1&amp;bbb=1"/>
              <p:cNvSpPr/>
              <p:nvPr/>
            </p:nvSpPr>
            <p:spPr>
              <a:xfrm>
                <a:off x="502920" y="2030272"/>
                <a:ext cx="10570464" cy="501015"/>
              </a:xfrm>
              <a:prstGeom prst="rect">
                <a:avLst/>
              </a:prstGeom>
              <a:noFill/>
              <a:ln/>
            </p:spPr>
            <p:txBody>
              <a:bodyPr wrap="none" lIns="0" tIns="0" rIns="0" bIns="0" rtlCol="0" anchor="t"/>
              <a:lstStyle/>
              <a:p>
                <a:pPr latinLnBrk="1">
                  <a:lnSpc>
                    <a:spcPts val="4300"/>
                  </a:lnSpc>
                  <a:tabLst>
                    <a:tab pos="2728341" algn="l"/>
                    <a:tab pos="5355082" algn="l"/>
                    <a:tab pos="80580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61_2#9210aaaa0.choices?vaa=1&amp;vcp=1&amp;vop=1&amp;pid=efa267388&amp;color=0,55,96&amp;vtp=1&amp;bbb=1"/>
              <p:cNvSpPr>
                <a:spLocks noRot="1" noChangeAspect="1" noMove="1" noResize="1" noEditPoints="1" noAdjustHandles="1" noChangeArrowheads="1" noChangeShapeType="1" noTextEdit="1"/>
              </p:cNvSpPr>
              <p:nvPr/>
            </p:nvSpPr>
            <p:spPr>
              <a:xfrm>
                <a:off x="502920" y="2030272"/>
                <a:ext cx="10570464" cy="501015"/>
              </a:xfrm>
              <a:prstGeom prst="rect">
                <a:avLst/>
              </a:prstGeom>
              <a:blipFill>
                <a:blip r:embed="rId4"/>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62_1#9210aaaa0?vaa=1&amp;vcp=1&amp;vop=1&amp;pid=efa267388&amp;color=0,55,96&amp;vtp=1&amp;bbb=1&amp;hb=1"/>
              <p:cNvSpPr/>
              <p:nvPr/>
            </p:nvSpPr>
            <p:spPr>
              <a:xfrm>
                <a:off x="502920" y="2536430"/>
                <a:ext cx="10570464" cy="3066034"/>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个单位后得到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a:t>
                </a:r>
                <a:r>
                  <a:rPr lang="en-US" altLang="zh-CN" sz="1800" b="0" i="0">
                    <a:solidFill>
                      <a:srgbClr val="003760"/>
                    </a:solidFill>
                    <a:latin typeface="Times New Roman" pitchFamily="34" charset="0"/>
                    <a:ea typeface="微软雅黑" pitchFamily="34" charset="-122"/>
                    <a:cs typeface="Times New Roman" pitchFamily="34" charset="-120"/>
                  </a:rPr>
                  <a:t>，令</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的单调递增区间为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要</a:t>
                </a:r>
                <a:r>
                  <a:rPr lang="en-US" altLang="zh-CN" sz="1800" b="0" i="0">
                    <a:solidFill>
                      <a:srgbClr val="003760"/>
                    </a:solidFill>
                    <a:latin typeface="Times New Roman" pitchFamily="34" charset="0"/>
                    <a:ea typeface="微软雅黑" pitchFamily="34" charset="-122"/>
                    <a:cs typeface="Times New Roman" pitchFamily="34" charset="-120"/>
                  </a:rPr>
                  <a:t>使得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𝑎</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7</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24</m:t>
                        </m:r>
                      </m:den>
                    </m:f>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162_1#9210aaaa0?vaa=1&amp;vcp=1&amp;vop=1&amp;pid=efa267388&amp;color=0,55,96&amp;vtp=1&amp;bbb=1&amp;hb=1"/>
              <p:cNvSpPr>
                <a:spLocks noRot="1" noChangeAspect="1" noMove="1" noResize="1" noEditPoints="1" noAdjustHandles="1" noChangeArrowheads="1" noChangeShapeType="1" noTextEdit="1"/>
              </p:cNvSpPr>
              <p:nvPr/>
            </p:nvSpPr>
            <p:spPr>
              <a:xfrm>
                <a:off x="502920" y="2536430"/>
                <a:ext cx="10570464" cy="3066034"/>
              </a:xfrm>
              <a:prstGeom prst="rect">
                <a:avLst/>
              </a:prstGeom>
              <a:blipFill>
                <a:blip r:embed="rId5"/>
                <a:stretch>
                  <a:fillRect l="-1384" b="-27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65_1#ccf65a932?vaa=1&amp;vcp=1&amp;vop=1&amp;pid=efa267388&amp;color=0,55,96&amp;vtp=1&amp;bt=1&amp;bbb=1&amp;hb=1"/>
              <p:cNvSpPr/>
              <p:nvPr/>
            </p:nvSpPr>
            <p:spPr>
              <a:xfrm>
                <a:off x="502920" y="1628190"/>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仿宋" pitchFamily="34" charset="0"/>
                    <a:ea typeface="仿宋" pitchFamily="34" charset="-122"/>
                    <a:cs typeface="仿宋" pitchFamily="34" charset="-120"/>
                  </a:rPr>
                  <a:t>[北京西城区2025高一月考]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对任意的实数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都成</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立</a:t>
                </a:r>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的最小值为</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65_1#ccf65a932?vaa=1&amp;vcp=1&amp;vop=1&amp;pid=efa267388&amp;color=0,55,96&amp;vtp=1&amp;bt=1&amp;bbb=1&amp;hb=1"/>
              <p:cNvSpPr>
                <a:spLocks noRot="1" noChangeAspect="1" noMove="1" noResize="1" noEditPoints="1" noAdjustHandles="1" noChangeArrowheads="1" noChangeShapeType="1" noTextEdit="1"/>
              </p:cNvSpPr>
              <p:nvPr/>
            </p:nvSpPr>
            <p:spPr>
              <a:xfrm>
                <a:off x="502920" y="1628190"/>
                <a:ext cx="10570464" cy="909955"/>
              </a:xfrm>
              <a:prstGeom prst="rect">
                <a:avLst/>
              </a:prstGeom>
              <a:blipFill>
                <a:blip r:embed="rId3"/>
                <a:stretch>
                  <a:fillRect l="-1384" b="-16107"/>
                </a:stretch>
              </a:blipFill>
              <a:ln/>
            </p:spPr>
            <p:txBody>
              <a:bodyPr/>
              <a:lstStyle/>
              <a:p>
                <a:r>
                  <a:rPr lang="zh-CN" altLang="en-US">
                    <a:noFill/>
                  </a:rPr>
                  <a:t> </a:t>
                </a:r>
              </a:p>
            </p:txBody>
          </p:sp>
        </mc:Fallback>
      </mc:AlternateContent>
      <p:sp>
        <p:nvSpPr>
          <p:cNvPr id="3" name="QB_6_AN.167_1#ccf65a932.blank?vaa=1&amp;vcp=1&amp;vop=1&amp;pid=efa267388&amp;color=0,55,96&amp;vpa=32&amp;vtp=1"/>
          <p:cNvSpPr/>
          <p:nvPr/>
        </p:nvSpPr>
        <p:spPr>
          <a:xfrm>
            <a:off x="2612962" y="2169591"/>
            <a:ext cx="3111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2</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B_6_AS.166_1#ccf65a932?vaa=1&amp;vcp=1&amp;vop=1&amp;pid=efa267388&amp;color=0,55,96&amp;vtp=1&amp;bbb=1"/>
              <p:cNvSpPr/>
              <p:nvPr/>
            </p:nvSpPr>
            <p:spPr>
              <a:xfrm>
                <a:off x="502920" y="2547797"/>
                <a:ext cx="10570464" cy="28657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对任意的实数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都成立，</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的最小值为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即</a:t>
                </a:r>
                <a:r>
                  <a:rPr lang="en-US" altLang="zh-CN" sz="1800" b="0" i="0">
                    <a:solidFill>
                      <a:srgbClr val="003760"/>
                    </a:solidFill>
                    <a:latin typeface="Times New Roman" pitchFamily="34" charset="0"/>
                    <a:ea typeface="微软雅黑" pitchFamily="34" charset="-122"/>
                    <a:cs typeface="Times New Roman" pitchFamily="34" charset="-120"/>
                  </a:rPr>
                  <a:t>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=2−6</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的最小值为2，此时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166_1#ccf65a932?vaa=1&amp;vcp=1&amp;vop=1&amp;pid=efa267388&amp;color=0,55,96&amp;vtp=1&amp;bbb=1"/>
              <p:cNvSpPr>
                <a:spLocks noRot="1" noChangeAspect="1" noMove="1" noResize="1" noEditPoints="1" noAdjustHandles="1" noChangeArrowheads="1" noChangeShapeType="1" noTextEdit="1"/>
              </p:cNvSpPr>
              <p:nvPr/>
            </p:nvSpPr>
            <p:spPr>
              <a:xfrm>
                <a:off x="502920" y="2547797"/>
                <a:ext cx="10570464" cy="2865755"/>
              </a:xfrm>
              <a:prstGeom prst="rect">
                <a:avLst/>
              </a:prstGeom>
              <a:blipFill>
                <a:blip r:embed="rId4"/>
                <a:stretch>
                  <a:fillRect l="-1384" b="-48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11bda1bfc?vcp=1&amp;pid=66fe3ac18&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11bda1bfc?vcp=1&amp;pid=66fe3ac18&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392d94ad6?vcp=1&amp;pid=11bda1bfc&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正弦型函数的图象</a:t>
            </a:r>
            <a:endParaRPr lang="en-US" altLang="zh-CN" sz="2000" dirty="0"/>
          </a:p>
        </p:txBody>
      </p:sp>
      <p:sp>
        <p:nvSpPr>
          <p:cNvPr id="5" name="C_5_BD#545435251?vcp=1&amp;pid=11bda1bfc&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五点法作图</a:t>
            </a:r>
            <a:endParaRPr lang="en-US" altLang="zh-CN" sz="2000" dirty="0"/>
          </a:p>
        </p:txBody>
      </p:sp>
      <p:sp>
        <p:nvSpPr>
          <p:cNvPr id="6" name="C_5_BD#4a10a43e0?vcp=1&amp;pid=11bda1bfc&amp;color=97,97,244&amp;vtp=1&amp;bbb=1"/>
          <p:cNvSpPr/>
          <p:nvPr/>
        </p:nvSpPr>
        <p:spPr>
          <a:xfrm>
            <a:off x="502920" y="24048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三角函数图象变换</a:t>
            </a:r>
            <a:endParaRPr lang="en-US" altLang="zh-CN" sz="2000" dirty="0"/>
          </a:p>
        </p:txBody>
      </p:sp>
      <mc:AlternateContent xmlns:mc="http://schemas.openxmlformats.org/markup-compatibility/2006" xmlns:a14="http://schemas.microsoft.com/office/drawing/2010/main">
        <mc:Choice Requires="a14">
          <p:sp>
            <p:nvSpPr>
              <p:cNvPr id="7" name="C_5_BD#1ed19ccde?vcp=1&amp;pid=11bda1bfc&amp;color=97,97,244&amp;vtp=1&amp;bbb=1"/>
              <p:cNvSpPr/>
              <p:nvPr/>
            </p:nvSpPr>
            <p:spPr>
              <a:xfrm>
                <a:off x="502920" y="2862072"/>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正弦型函数中常数</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𝐴</m:t>
                    </m:r>
                  </m:oMath>
                </a14:m>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𝜔</m:t>
                    </m:r>
                  </m:oMath>
                </a14:m>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的实际意义</a:t>
                </a:r>
                <a:endParaRPr lang="en-US" altLang="zh-CN" sz="2000" dirty="0"/>
              </a:p>
            </p:txBody>
          </p:sp>
        </mc:Choice>
        <mc:Fallback xmlns="">
          <p:sp>
            <p:nvSpPr>
              <p:cNvPr id="7" name="C_5_BD#1ed19ccde?vcp=1&amp;pid=11bda1bfc&amp;color=97,97,244&amp;vtp=1&amp;bbb=1"/>
              <p:cNvSpPr>
                <a:spLocks noRot="1" noChangeAspect="1" noMove="1" noResize="1" noEditPoints="1" noAdjustHandles="1" noChangeArrowheads="1" noChangeShapeType="1" noTextEdit="1"/>
              </p:cNvSpPr>
              <p:nvPr/>
            </p:nvSpPr>
            <p:spPr>
              <a:xfrm>
                <a:off x="502920" y="2862072"/>
                <a:ext cx="10570464" cy="675640"/>
              </a:xfrm>
              <a:prstGeom prst="rect">
                <a:avLst/>
              </a:prstGeom>
              <a:blipFill>
                <a:blip r:embed="rId4"/>
                <a:stretch>
                  <a:fillRect l="-1499"/>
                </a:stretch>
              </a:blipFill>
              <a:ln/>
            </p:spPr>
            <p:txBody>
              <a:bodyPr/>
              <a:lstStyle/>
              <a:p>
                <a:r>
                  <a:rPr lang="zh-CN" altLang="en-US">
                    <a:noFill/>
                  </a:rPr>
                  <a:t> </a:t>
                </a:r>
              </a:p>
            </p:txBody>
          </p:sp>
        </mc:Fallback>
      </mc:AlternateContent>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C_5_BD#d72b396c4?vcp=1&amp;pid=9b60406e2&amp;color=0,55,96&amp;vtp=1&amp;bt=1&amp;bbb=1"/>
          <p:cNvSpPr/>
          <p:nvPr/>
        </p:nvSpPr>
        <p:spPr>
          <a:xfrm>
            <a:off x="502920" y="792000"/>
            <a:ext cx="10570464" cy="370142"/>
          </a:xfrm>
          <a:prstGeom prst="rect">
            <a:avLst/>
          </a:prstGeom>
          <a:noFill/>
          <a:ln/>
        </p:spPr>
        <p:txBody>
          <a:bodyPr wrap="none" lIns="0" tIns="0" rIns="0" bIns="0" rtlCol="0" anchor="t"/>
          <a:lstStyle/>
          <a:p>
            <a:pPr algn="ctr" latinLnBrk="1">
              <a:lnSpc>
                <a:spcPts val="31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solidFill>
                <a:srgbClr val="003760"/>
              </a:solidFill>
            </a:endParaRPr>
          </a:p>
        </p:txBody>
      </p:sp>
      <p:pic>
        <p:nvPicPr>
          <p:cNvPr id="3" name="QC_6_BD.169_1#56a3cbd6a?htil=6&amp;vaa=1&amp;vcp=1&amp;vop=1&amp;pid=d72b396c4&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08387" y="1269597"/>
            <a:ext cx="1335024"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BD.169_2#56a3cbd6a?htil=6&amp;vaa=1&amp;vcp=1&amp;vop=1&amp;pid=d72b396c4&amp;color=0,55,96&amp;vtp=1&amp;bbb=1&amp;hb=1&amp;hs=1"/>
              <p:cNvSpPr/>
              <p:nvPr/>
            </p:nvSpPr>
            <p:spPr>
              <a:xfrm>
                <a:off x="502920" y="1205590"/>
                <a:ext cx="9107424" cy="989902"/>
              </a:xfrm>
              <a:prstGeom prst="rect">
                <a:avLst/>
              </a:prstGeom>
              <a:noFill/>
              <a:ln/>
            </p:spPr>
            <p:txBody>
              <a:bodyPr wrap="none" lIns="0" tIns="0" rIns="0" bIns="0" rtlCol="0" anchor="t"/>
              <a:lstStyle/>
              <a:p>
                <a:pPr algn="l" latinLnBrk="1">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12.（多选）</a:t>
                </a:r>
                <a:r>
                  <a:rPr lang="en-US" altLang="zh-CN" sz="1800" b="0" i="0" dirty="0">
                    <a:solidFill>
                      <a:srgbClr val="003760"/>
                    </a:solidFill>
                    <a:latin typeface="仿宋" pitchFamily="34" charset="0"/>
                    <a:ea typeface="仿宋" pitchFamily="34" charset="-122"/>
                    <a:cs typeface="仿宋" pitchFamily="34" charset="-120"/>
                  </a:rPr>
                  <a:t>[山东青岛2024高一开学考</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已知函数</a:t>
                </a:r>
              </a:p>
              <a:p>
                <a:pPr latinLnBrk="1">
                  <a:lnSpc>
                    <a:spcPts val="2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，的部分图象如图所示，将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的图象向右平</a:t>
                </a:r>
              </a:p>
              <a:p>
                <a:pPr latinLnBrk="1">
                  <a:lnSpc>
                    <a:spcPts val="2500"/>
                  </a:lnSpc>
                </a:pPr>
                <a:r>
                  <a:rPr lang="en-US" altLang="zh-CN" b="0" i="0">
                    <a:solidFill>
                      <a:srgbClr val="003760"/>
                    </a:solidFill>
                    <a:latin typeface="Times New Roman" pitchFamily="34" charset="0"/>
                    <a:ea typeface="微软雅黑" pitchFamily="34" charset="-122"/>
                    <a:cs typeface="Times New Roman" pitchFamily="34" charset="-120"/>
                  </a:rPr>
                  <a:t>移</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个单位长度，再向下平移1个单位长度后得到函数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的图象，</a:t>
                </a: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C_6_BD.169_2#56a3cbd6a?htil=6&amp;vaa=1&amp;vcp=1&amp;vop=1&amp;pid=d72b396c4&amp;color=0,55,96&amp;vtp=1&amp;bbb=1&amp;hb=1&amp;hs=1"/>
              <p:cNvSpPr>
                <a:spLocks noRot="1" noChangeAspect="1" noMove="1" noResize="1" noEditPoints="1" noAdjustHandles="1" noChangeArrowheads="1" noChangeShapeType="1" noTextEdit="1"/>
              </p:cNvSpPr>
              <p:nvPr/>
            </p:nvSpPr>
            <p:spPr>
              <a:xfrm>
                <a:off x="502920" y="1205590"/>
                <a:ext cx="9107424" cy="989902"/>
              </a:xfrm>
              <a:prstGeom prst="rect">
                <a:avLst/>
              </a:prstGeom>
              <a:blipFill>
                <a:blip r:embed="rId4"/>
                <a:stretch>
                  <a:fillRect l="-1606" t="-6790" b="-8025"/>
                </a:stretch>
              </a:blipFill>
              <a:ln/>
            </p:spPr>
            <p:txBody>
              <a:bodyPr/>
              <a:lstStyle/>
              <a:p>
                <a:r>
                  <a:rPr lang="zh-CN" altLang="en-US">
                    <a:noFill/>
                  </a:rPr>
                  <a:t> </a:t>
                </a:r>
              </a:p>
            </p:txBody>
          </p:sp>
        </mc:Fallback>
      </mc:AlternateContent>
      <p:sp>
        <p:nvSpPr>
          <p:cNvPr id="5" name="QC_6_AN.171_1#56a3cbd6a.bracket?vaa=1&amp;vcp=1&amp;vop=1&amp;pid=d72b396c4&amp;color=0,55,96&amp;vpa=33&amp;vtp=1&amp;bbb=1"/>
          <p:cNvSpPr/>
          <p:nvPr/>
        </p:nvSpPr>
        <p:spPr>
          <a:xfrm>
            <a:off x="7527354" y="1872707"/>
            <a:ext cx="70802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ABC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6" name="QC_6_BD.169_3#56a3cbd6a.choices?htil=6&amp;vaa=1&amp;vcp=1&amp;vop=1&amp;pid=d72b396c4&amp;color=0,55,96&amp;vtp=1&amp;bbb=1&amp;hs=1"/>
              <p:cNvSpPr/>
              <p:nvPr/>
            </p:nvSpPr>
            <p:spPr>
              <a:xfrm>
                <a:off x="502920" y="2243102"/>
                <a:ext cx="9107424" cy="889000"/>
              </a:xfrm>
              <a:prstGeom prst="rect">
                <a:avLst/>
              </a:prstGeom>
              <a:noFill/>
              <a:ln/>
            </p:spPr>
            <p:txBody>
              <a:bodyPr wrap="none" lIns="0" tIns="0" rIns="0" bIns="0" rtlCol="0" anchor="t"/>
              <a:lstStyle/>
              <a:p>
                <a:pPr latinLnBrk="1">
                  <a:lnSpc>
                    <a:spcPts val="3500"/>
                  </a:lnSpc>
                  <a:tabLst>
                    <a:tab pos="466166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500"/>
                  </a:lnSpc>
                  <a:tabLst>
                    <a:tab pos="466166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的图象关于点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endParaRPr lang="en-US" altLang="zh-CN" sz="1800" dirty="0">
                  <a:solidFill>
                    <a:srgbClr val="003760"/>
                  </a:solidFill>
                </a:endParaRPr>
              </a:p>
            </p:txBody>
          </p:sp>
        </mc:Choice>
        <mc:Fallback xmlns="">
          <p:sp>
            <p:nvSpPr>
              <p:cNvPr id="6" name="QC_6_BD.169_3#56a3cbd6a.choices?htil=6&amp;vaa=1&amp;vcp=1&amp;vop=1&amp;pid=d72b396c4&amp;color=0,55,96&amp;vtp=1&amp;bbb=1&amp;hs=1"/>
              <p:cNvSpPr>
                <a:spLocks noRot="1" noChangeAspect="1" noMove="1" noResize="1" noEditPoints="1" noAdjustHandles="1" noChangeArrowheads="1" noChangeShapeType="1" noTextEdit="1"/>
              </p:cNvSpPr>
              <p:nvPr/>
            </p:nvSpPr>
            <p:spPr>
              <a:xfrm>
                <a:off x="502920" y="2243102"/>
                <a:ext cx="9107424" cy="889000"/>
              </a:xfrm>
              <a:prstGeom prst="rect">
                <a:avLst/>
              </a:prstGeom>
              <a:blipFill>
                <a:blip r:embed="rId5"/>
                <a:stretch>
                  <a:fillRect l="-1606" b="-89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AS.170_1#56a3cbd6a?htil=6&amp;vaa=1&amp;vcp=1&amp;vop=1&amp;pid=d72b396c4&amp;color=0,55,96&amp;vtp=1&amp;bbb=1&amp;hs=1"/>
              <p:cNvSpPr/>
              <p:nvPr/>
            </p:nvSpPr>
            <p:spPr>
              <a:xfrm>
                <a:off x="503995" y="3120418"/>
                <a:ext cx="10572016" cy="2529015"/>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由图知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𝑇</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𝜔</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𝜔</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，则最小正周期</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𝑇</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显</a:t>
                </a:r>
                <a:r>
                  <a:rPr lang="en-US" altLang="zh-CN" sz="1800" b="0" i="0">
                    <a:solidFill>
                      <a:srgbClr val="003760"/>
                    </a:solidFill>
                    <a:latin typeface="Times New Roman" pitchFamily="34" charset="0"/>
                    <a:ea typeface="微软雅黑" pitchFamily="34" charset="-122"/>
                    <a:cs typeface="Times New Roman" pitchFamily="34" charset="-120"/>
                  </a:rPr>
                  <a:t>然</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的图象不关于点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a:t>
                </a:r>
                <a:endParaRPr lang="en-US" altLang="zh-CN" sz="1800" dirty="0">
                  <a:solidFill>
                    <a:srgbClr val="003760"/>
                  </a:solidFill>
                </a:endParaRPr>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ABC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7" name="QC_6_AS.170_1#56a3cbd6a?htil=6&amp;vaa=1&amp;vcp=1&amp;vop=1&amp;pid=d72b396c4&amp;color=0,55,96&amp;vtp=1&amp;bbb=1&amp;hs=1"/>
              <p:cNvSpPr>
                <a:spLocks noRot="1" noChangeAspect="1" noMove="1" noResize="1" noEditPoints="1" noAdjustHandles="1" noChangeArrowheads="1" noChangeShapeType="1" noTextEdit="1"/>
              </p:cNvSpPr>
              <p:nvPr/>
            </p:nvSpPr>
            <p:spPr>
              <a:xfrm>
                <a:off x="503995" y="3120418"/>
                <a:ext cx="10572016" cy="2529015"/>
              </a:xfrm>
              <a:prstGeom prst="rect">
                <a:avLst/>
              </a:prstGeom>
              <a:blipFill>
                <a:blip r:embed="rId6"/>
                <a:stretch>
                  <a:fillRect l="-1384" b="-530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anim calcmode="lin" valueType="num">
                                      <p:cBhvr>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5">
                                            <p:bg/>
                                          </p:spTgt>
                                        </p:tgtEl>
                                        <p:attrNameLst>
                                          <p:attrName>style.visibility</p:attrName>
                                        </p:attrNameLst>
                                      </p:cBhvr>
                                      <p:to>
                                        <p:strVal val="visible"/>
                                      </p:to>
                                    </p:set>
                                    <p:animEffect transition="in" filter="fade">
                                      <p:cBhvr>
                                        <p:cTn id="44" dur="500"/>
                                        <p:tgtEl>
                                          <p:spTgt spid="5">
                                            <p:bg/>
                                          </p:spTgt>
                                        </p:tgtEl>
                                      </p:cBhvr>
                                    </p:animEffect>
                                    <p:anim calcmode="lin" valueType="num">
                                      <p:cBhvr>
                                        <p:cTn id="45" dur="500" fill="hold"/>
                                        <p:tgtEl>
                                          <p:spTgt spid="5">
                                            <p:bg/>
                                          </p:spTgt>
                                        </p:tgtEl>
                                        <p:attrNameLst>
                                          <p:attrName>ppt_x</p:attrName>
                                        </p:attrNameLst>
                                      </p:cBhvr>
                                      <p:tavLst>
                                        <p:tav tm="0">
                                          <p:val>
                                            <p:strVal val="#ppt_x"/>
                                          </p:val>
                                        </p:tav>
                                        <p:tav tm="100000">
                                          <p:val>
                                            <p:strVal val="#ppt_x"/>
                                          </p:val>
                                        </p:tav>
                                      </p:tavLst>
                                    </p:anim>
                                    <p:anim calcmode="lin" valueType="num">
                                      <p:cBhvr>
                                        <p:cTn id="46" dur="500" fill="hold"/>
                                        <p:tgtEl>
                                          <p:spTgt spid="5">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fade">
                                      <p:cBhvr>
                                        <p:cTn id="49" dur="500"/>
                                        <p:tgtEl>
                                          <p:spTgt spid="5">
                                            <p:txEl>
                                              <p:pRg st="0" end="0"/>
                                            </p:txEl>
                                          </p:spTgt>
                                        </p:tgtEl>
                                      </p:cBhvr>
                                    </p:animEffect>
                                    <p:anim calcmode="lin" valueType="num">
                                      <p:cBhvr>
                                        <p:cTn id="5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3_1#1fbc9dd0f?vaa=1&amp;vcp=1&amp;vop=1&amp;pid=d72b396c4&amp;color=0,55,96&amp;vtp=1&amp;bt=1&amp;bbb=1"/>
              <p:cNvSpPr/>
              <p:nvPr/>
            </p:nvSpPr>
            <p:spPr>
              <a:xfrm>
                <a:off x="502920" y="2797288"/>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13.（多选）</a:t>
                </a:r>
                <a:r>
                  <a:rPr lang="en-US" altLang="zh-CN" sz="1800" b="0" i="0" dirty="0">
                    <a:solidFill>
                      <a:srgbClr val="003760"/>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上有且仅有5个最值点，</a:t>
                </a:r>
                <a:r>
                  <a:rPr lang="en-US" altLang="zh-CN" sz="1800"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BD.173_1#1fbc9dd0f?vaa=1&amp;vcp=1&amp;vop=1&amp;pid=d72b396c4&amp;color=0,55,96&amp;vtp=1&amp;bt=1&amp;bbb=1"/>
              <p:cNvSpPr>
                <a:spLocks noRot="1" noChangeAspect="1" noMove="1" noResize="1" noEditPoints="1" noAdjustHandles="1" noChangeArrowheads="1" noChangeShapeType="1" noTextEdit="1"/>
              </p:cNvSpPr>
              <p:nvPr/>
            </p:nvSpPr>
            <p:spPr>
              <a:xfrm>
                <a:off x="502920" y="2797288"/>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173_2#1fbc9dd0f.choices?vaa=1&amp;vcp=1&amp;vop=1&amp;pid=d72b396c4&amp;color=0,55,96&amp;vtp=1&amp;bbb=1"/>
              <p:cNvSpPr/>
              <p:nvPr/>
            </p:nvSpPr>
            <p:spPr>
              <a:xfrm>
                <a:off x="502920" y="3309669"/>
                <a:ext cx="10570464" cy="838200"/>
              </a:xfrm>
              <a:prstGeom prst="rect">
                <a:avLst/>
              </a:prstGeom>
              <a:noFill/>
              <a:ln/>
            </p:spPr>
            <p:txBody>
              <a:bodyPr wrap="none" lIns="0" tIns="0" rIns="0" bIns="0" rtlCol="0" anchor="t"/>
              <a:lstStyle/>
              <a:p>
                <a:pPr latinLnBrk="1">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上有且仅有</a:t>
                </a:r>
                <a:r>
                  <a:rPr lang="en-US" altLang="zh-CN" sz="1800" b="0" i="0">
                    <a:solidFill>
                      <a:srgbClr val="003760"/>
                    </a:solidFill>
                    <a:latin typeface="Times New Roman" pitchFamily="34" charset="0"/>
                    <a:ea typeface="微软雅黑" pitchFamily="34" charset="-122"/>
                    <a:cs typeface="Times New Roman" pitchFamily="34" charset="-120"/>
                  </a:rPr>
                  <a:t>3个最大值点</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上有且仅有4个零点</a:t>
                </a:r>
                <a:endParaRPr lang="en-US" altLang="zh-CN" sz="1800" dirty="0"/>
              </a:p>
              <a:p>
                <a:pPr latinLnBrk="1">
                  <a:lnSpc>
                    <a:spcPts val="33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p>
            </p:txBody>
          </p:sp>
        </mc:Choice>
        <mc:Fallback xmlns="">
          <p:sp>
            <p:nvSpPr>
              <p:cNvPr id="4" name="QC_6_BD.173_2#1fbc9dd0f.choices?vaa=1&amp;vcp=1&amp;vop=1&amp;pid=d72b396c4&amp;color=0,55,96&amp;vtp=1&amp;bbb=1"/>
              <p:cNvSpPr>
                <a:spLocks noRot="1" noChangeAspect="1" noMove="1" noResize="1" noEditPoints="1" noAdjustHandles="1" noChangeArrowheads="1" noChangeShapeType="1" noTextEdit="1"/>
              </p:cNvSpPr>
              <p:nvPr/>
            </p:nvSpPr>
            <p:spPr>
              <a:xfrm>
                <a:off x="502920" y="3309669"/>
                <a:ext cx="10570464" cy="838200"/>
              </a:xfrm>
              <a:prstGeom prst="rect">
                <a:avLst/>
              </a:prstGeom>
              <a:blipFill>
                <a:blip r:embed="rId4"/>
                <a:stretch>
                  <a:fillRect l="-1384" b="-9489"/>
                </a:stretch>
              </a:blipFill>
              <a:ln/>
            </p:spPr>
            <p:txBody>
              <a:bodyPr/>
              <a:lstStyle/>
              <a:p>
                <a:r>
                  <a:rPr lang="zh-CN" altLang="en-US">
                    <a:noFill/>
                  </a:rPr>
                  <a:t> </a:t>
                </a:r>
              </a:p>
            </p:txBody>
          </p:sp>
        </mc:Fallback>
      </mc:AlternateContent>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75_1#1fbc9dd0f?vaa=1&amp;vcp=1&amp;vop=1&amp;pid=d72b396c4&amp;color=0,55,96&amp;mp=1&amp;vtp=1&amp;bt=1&amp;bbb=1"/>
              <p:cNvSpPr/>
              <p:nvPr/>
            </p:nvSpPr>
            <p:spPr>
              <a:xfrm>
                <a:off x="502920" y="1016050"/>
                <a:ext cx="10570464" cy="31989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上有且仅有5个最值点，</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53</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，故C选项正确.</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画</a:t>
                </a:r>
                <a:r>
                  <a:rPr lang="en-US" altLang="zh-CN" sz="1800" b="0" i="0">
                    <a:solidFill>
                      <a:srgbClr val="003760"/>
                    </a:solidFill>
                    <a:latin typeface="Times New Roman" pitchFamily="34" charset="0"/>
                    <a:ea typeface="微软雅黑" pitchFamily="34" charset="-122"/>
                    <a:cs typeface="Times New Roman" pitchFamily="34" charset="-120"/>
                  </a:rPr>
                  <a:t>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的图象，如图所示.</a:t>
                </a:r>
                <a:endParaRPr lang="en-US" altLang="zh-CN" sz="1800" dirty="0"/>
              </a:p>
            </p:txBody>
          </p:sp>
        </mc:Choice>
        <mc:Fallback xmlns="">
          <p:sp>
            <p:nvSpPr>
              <p:cNvPr id="2" name="QC_6_AS.175_1#1fbc9dd0f?vaa=1&amp;vcp=1&amp;vop=1&amp;pid=d72b396c4&amp;color=0,55,96&amp;mp=1&amp;vtp=1&amp;bt=1&amp;bbb=1"/>
              <p:cNvSpPr>
                <a:spLocks noRot="1" noChangeAspect="1" noMove="1" noResize="1" noEditPoints="1" noAdjustHandles="1" noChangeArrowheads="1" noChangeShapeType="1" noTextEdit="1"/>
              </p:cNvSpPr>
              <p:nvPr/>
            </p:nvSpPr>
            <p:spPr>
              <a:xfrm>
                <a:off x="502920" y="1016050"/>
                <a:ext cx="10570464" cy="3198940"/>
              </a:xfrm>
              <a:prstGeom prst="rect">
                <a:avLst/>
              </a:prstGeom>
              <a:blipFill>
                <a:blip r:embed="rId3"/>
                <a:stretch>
                  <a:fillRect l="-1384" b="-4389"/>
                </a:stretch>
              </a:blipFill>
              <a:ln/>
            </p:spPr>
            <p:txBody>
              <a:bodyPr/>
              <a:lstStyle/>
              <a:p>
                <a:r>
                  <a:rPr lang="zh-CN" altLang="en-US">
                    <a:noFill/>
                  </a:rPr>
                  <a:t> </a:t>
                </a:r>
              </a:p>
            </p:txBody>
          </p:sp>
        </mc:Fallback>
      </mc:AlternateContent>
      <p:pic>
        <p:nvPicPr>
          <p:cNvPr id="3" name="QC_6_AS.175_2#1fbc9dd0f?vaa=1&amp;vcp=1&amp;vop=1&amp;pid=d72b396c4&amp;color=0,55,96&amp;mp=1&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70832" y="4348911"/>
            <a:ext cx="2843784"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6_AS.175_3#1fbc9dd0f?vaa=1&amp;vcp=1&amp;vop=1&amp;pid=d72b396c4&amp;color=0,55,96&amp;mp=1&amp;vtp=1&amp;bbb=1"/>
              <p:cNvSpPr/>
              <p:nvPr/>
            </p:nvSpPr>
            <p:spPr>
              <a:xfrm>
                <a:off x="502920" y="5288711"/>
                <a:ext cx="10570464" cy="4191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对于A选项，由图象可知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上有且仅有3个最大值点，故A选项正确.</a:t>
                </a:r>
                <a:endParaRPr lang="en-US" altLang="zh-CN" sz="1800" dirty="0"/>
              </a:p>
              <a:p>
                <a:pPr algn="l" latinLnBrk="1">
                  <a:lnSpc>
                    <a:spcPct val="150000"/>
                  </a:lnSpc>
                </a:pPr>
                <a:endParaRPr lang="en-US" altLang="zh-CN" sz="1800" dirty="0"/>
              </a:p>
            </p:txBody>
          </p:sp>
        </mc:Choice>
        <mc:Fallback xmlns="">
          <p:sp>
            <p:nvSpPr>
              <p:cNvPr id="4" name="QC_6_AS.175_3#1fbc9dd0f?vaa=1&amp;vcp=1&amp;vop=1&amp;pid=d72b396c4&amp;color=0,55,96&amp;mp=1&amp;vtp=1&amp;bbb=1"/>
              <p:cNvSpPr>
                <a:spLocks noRot="1" noChangeAspect="1" noMove="1" noResize="1" noEditPoints="1" noAdjustHandles="1" noChangeArrowheads="1" noChangeShapeType="1" noTextEdit="1"/>
              </p:cNvSpPr>
              <p:nvPr/>
            </p:nvSpPr>
            <p:spPr>
              <a:xfrm>
                <a:off x="502920" y="5288711"/>
                <a:ext cx="10570464" cy="419100"/>
              </a:xfrm>
              <a:prstGeom prst="rect">
                <a:avLst/>
              </a:prstGeom>
              <a:blipFill>
                <a:blip r:embed="rId5"/>
                <a:stretch>
                  <a:fillRect l="-1384" b="-235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anim calcmode="lin" valueType="num">
                                      <p:cBhvr>
                                        <p:cTn id="48" dur="500" fill="hold"/>
                                        <p:tgtEl>
                                          <p:spTgt spid="3"/>
                                        </p:tgtEl>
                                        <p:attrNameLst>
                                          <p:attrName>ppt_x</p:attrName>
                                        </p:attrNameLst>
                                      </p:cBhvr>
                                      <p:tavLst>
                                        <p:tav tm="0">
                                          <p:val>
                                            <p:strVal val="#ppt_x"/>
                                          </p:val>
                                        </p:tav>
                                        <p:tav tm="100000">
                                          <p:val>
                                            <p:strVal val="#ppt_x"/>
                                          </p:val>
                                        </p:tav>
                                      </p:tavLst>
                                    </p:anim>
                                    <p:anim calcmode="lin" valueType="num">
                                      <p:cBhvr>
                                        <p:cTn id="49" dur="5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bg/>
                                          </p:spTgt>
                                        </p:tgtEl>
                                        <p:attrNameLst>
                                          <p:attrName>style.visibility</p:attrName>
                                        </p:attrNameLst>
                                      </p:cBhvr>
                                      <p:to>
                                        <p:strVal val="visible"/>
                                      </p:to>
                                    </p:set>
                                    <p:animEffect transition="in" filter="fade">
                                      <p:cBhvr>
                                        <p:cTn id="52" dur="500"/>
                                        <p:tgtEl>
                                          <p:spTgt spid="4">
                                            <p:bg/>
                                          </p:spTgt>
                                        </p:tgtEl>
                                      </p:cBhvr>
                                    </p:animEffect>
                                    <p:anim calcmode="lin" valueType="num">
                                      <p:cBhvr>
                                        <p:cTn id="53" dur="500" fill="hold"/>
                                        <p:tgtEl>
                                          <p:spTgt spid="4">
                                            <p:bg/>
                                          </p:spTgt>
                                        </p:tgtEl>
                                        <p:attrNameLst>
                                          <p:attrName>ppt_x</p:attrName>
                                        </p:attrNameLst>
                                      </p:cBhvr>
                                      <p:tavLst>
                                        <p:tav tm="0">
                                          <p:val>
                                            <p:strVal val="#ppt_x"/>
                                          </p:val>
                                        </p:tav>
                                        <p:tav tm="100000">
                                          <p:val>
                                            <p:strVal val="#ppt_x"/>
                                          </p:val>
                                        </p:tav>
                                      </p:tavLst>
                                    </p:anim>
                                    <p:anim calcmode="lin" valueType="num">
                                      <p:cBhvr>
                                        <p:cTn id="54" dur="500" fill="hold"/>
                                        <p:tgtEl>
                                          <p:spTgt spid="4">
                                            <p:bg/>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0" end="0"/>
                                            </p:txEl>
                                          </p:spTgt>
                                        </p:tgtEl>
                                        <p:attrNameLst>
                                          <p:attrName>style.visibility</p:attrName>
                                        </p:attrNameLst>
                                      </p:cBhvr>
                                      <p:to>
                                        <p:strVal val="visible"/>
                                      </p:to>
                                    </p:set>
                                    <p:animEffect transition="in" filter="fade">
                                      <p:cBhvr>
                                        <p:cTn id="57" dur="500"/>
                                        <p:tgtEl>
                                          <p:spTgt spid="4">
                                            <p:txEl>
                                              <p:pRg st="0" end="0"/>
                                            </p:txEl>
                                          </p:spTgt>
                                        </p:tgtEl>
                                      </p:cBhvr>
                                    </p:animEffect>
                                    <p:anim calcmode="lin" valueType="num">
                                      <p:cBhvr>
                                        <p:cTn id="5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75_3#1fbc9dd0f?vaa=1&amp;vcp=1&amp;vop=1&amp;pid=d72b396c4&amp;color=0,55,96&amp;mp=1&amp;vtp=1&amp;bbb=1">
                <a:extLst>
                  <a:ext uri="{FF2B5EF4-FFF2-40B4-BE49-F238E27FC236}">
                    <a16:creationId xmlns:a16="http://schemas.microsoft.com/office/drawing/2014/main" id="{8EF2EE26-E0C2-A1FA-C6BC-2842019FD6D3}"/>
                  </a:ext>
                </a:extLst>
              </p:cNvPr>
              <p:cNvSpPr/>
              <p:nvPr/>
            </p:nvSpPr>
            <p:spPr>
              <a:xfrm>
                <a:off x="502920" y="1379348"/>
                <a:ext cx="10570464" cy="3224340"/>
              </a:xfrm>
              <a:prstGeom prst="rect">
                <a:avLst/>
              </a:prstGeom>
              <a:noFill/>
              <a:ln/>
            </p:spPr>
            <p:txBody>
              <a:bodyPr wrap="none" lIns="0" tIns="0" rIns="0" bIns="0" rtlCol="0" anchor="t"/>
              <a:lstStyle/>
              <a:p>
                <a:pPr algn="l"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B选项，当</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&lt;5</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上有且仅有4个零点；</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53</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上有且仅有5个零点，故B选项不正确.</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D选项,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m:t>
                        </m:r>
                      </m:den>
                    </m:f>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dirty="0">
                    <a:solidFill>
                      <a:srgbClr val="003760"/>
                    </a:solidFill>
                    <a:latin typeface="Times New Roman" pitchFamily="34" charset="0"/>
                    <a:ea typeface="微软雅黑" pitchFamily="34" charset="-122"/>
                    <a:cs typeface="Times New Roman" pitchFamily="34" charset="-120"/>
                  </a:rPr>
                  <a:t>C选项可知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43</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53</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200</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m:t>
                        </m:r>
                      </m:den>
                    </m:f>
                    <m:r>
                      <a:rPr lang="en-US" altLang="zh-CN" sz="1800" b="0" i="0">
                        <a:solidFill>
                          <a:srgbClr val="003760"/>
                        </a:solidFill>
                        <a:latin typeface="Cambria Math" pitchFamily="34" charset="0"/>
                        <a:ea typeface="Cambria Math" pitchFamily="34" charset="-122"/>
                        <a:cs typeface="Cambria Math" pitchFamily="34" charset="-120"/>
                      </a:rPr>
                      <m:t>𝜔</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200</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20</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上单调递增，故D选项正确.</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AS.175_3#1fbc9dd0f?vaa=1&amp;vcp=1&amp;vop=1&amp;pid=d72b396c4&amp;color=0,55,96&amp;mp=1&amp;vtp=1&amp;bbb=1">
                <a:extLst>
                  <a:ext uri="{FF2B5EF4-FFF2-40B4-BE49-F238E27FC236}">
                    <a16:creationId xmlns:a16="http://schemas.microsoft.com/office/drawing/2014/main" id="{8EF2EE26-E0C2-A1FA-C6BC-2842019FD6D3}"/>
                  </a:ext>
                </a:extLst>
              </p:cNvPr>
              <p:cNvSpPr>
                <a:spLocks noRot="1" noChangeAspect="1" noMove="1" noResize="1" noEditPoints="1" noAdjustHandles="1" noChangeArrowheads="1" noChangeShapeType="1" noTextEdit="1"/>
              </p:cNvSpPr>
              <p:nvPr/>
            </p:nvSpPr>
            <p:spPr>
              <a:xfrm>
                <a:off x="502920" y="1379348"/>
                <a:ext cx="10570464" cy="3224340"/>
              </a:xfrm>
              <a:prstGeom prst="rect">
                <a:avLst/>
              </a:prstGeom>
              <a:blipFill>
                <a:blip r:embed="rId2"/>
                <a:stretch>
                  <a:fillRect l="-1384" b="-4348"/>
                </a:stretch>
              </a:blipFill>
              <a:ln/>
            </p:spPr>
            <p:txBody>
              <a:bodyPr/>
              <a:lstStyle/>
              <a:p>
                <a:r>
                  <a:rPr lang="zh-CN" altLang="en-US">
                    <a:noFill/>
                  </a:rPr>
                  <a:t> </a:t>
                </a:r>
              </a:p>
            </p:txBody>
          </p:sp>
        </mc:Fallback>
      </mc:AlternateContent>
      <p:sp>
        <p:nvSpPr>
          <p:cNvPr id="3" name="QC_6_AN.176_1#1fbc9dd0f?vaa=1&amp;vcp=1&amp;vop=1&amp;pid=d72b396c4&amp;color=0,55,96&amp;vtp=1&amp;bbb=1">
            <a:extLst>
              <a:ext uri="{FF2B5EF4-FFF2-40B4-BE49-F238E27FC236}">
                <a16:creationId xmlns:a16="http://schemas.microsoft.com/office/drawing/2014/main" id="{95177906-DAED-3F8E-7A53-43A72FC21623}"/>
              </a:ext>
            </a:extLst>
          </p:cNvPr>
          <p:cNvSpPr/>
          <p:nvPr/>
        </p:nvSpPr>
        <p:spPr>
          <a:xfrm>
            <a:off x="502920" y="4605500"/>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ACD</a:t>
            </a:r>
            <a:endParaRPr lang="en-US" altLang="zh-CN" sz="2000" dirty="0"/>
          </a:p>
        </p:txBody>
      </p:sp>
    </p:spTree>
    <p:extLst>
      <p:ext uri="{BB962C8B-B14F-4D97-AF65-F5344CB8AC3E}">
        <p14:creationId xmlns:p14="http://schemas.microsoft.com/office/powerpoint/2010/main" val="5354779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7_1#bb4b87f66?vaa=1&amp;vcp=1&amp;vop=1&amp;pid=d72b396c4&amp;color=0,55,96&amp;vtp=1&amp;bt=1&amp;bbb=1&amp;hb=1"/>
              <p:cNvSpPr/>
              <p:nvPr/>
            </p:nvSpPr>
            <p:spPr>
              <a:xfrm>
                <a:off x="502920" y="1486013"/>
                <a:ext cx="10570464" cy="909955"/>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14.（多选）</a:t>
                </a:r>
                <a:r>
                  <a:rPr lang="en-US" altLang="zh-CN" sz="1800" b="0" i="0" dirty="0">
                    <a:solidFill>
                      <a:srgbClr val="003760"/>
                    </a:solidFill>
                    <a:latin typeface="Times New Roman" pitchFamily="34" charset="0"/>
                    <a:ea typeface="微软雅黑" pitchFamily="34" charset="-122"/>
                    <a:cs typeface="Times New Roman" pitchFamily="34" charset="-120"/>
                  </a:rPr>
                  <a:t>将函数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个单位，再向上平移1个单位，得到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的图象.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𝑔</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)=9</m:t>
                    </m:r>
                  </m:oMath>
                </a14:m>
                <a:r>
                  <a:rPr lang="en-US" altLang="zh-CN"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x</m:t>
                        </m:r>
                      </m:e>
                      <m:sub>
                        <m:r>
                          <a:rPr lang="en-US" altLang="zh-CN" b="0" i="0">
                            <a:solidFill>
                              <a:srgbClr val="003760"/>
                            </a:solidFill>
                            <a:latin typeface="Cambria Math" pitchFamily="34" charset="0"/>
                            <a:ea typeface="Cambria Math" pitchFamily="34" charset="-122"/>
                            <a:cs typeface="Cambria Math" pitchFamily="34" charset="-120"/>
                          </a:rPr>
                          <m:t>1</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的可能取值为(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C_6_BD.177_1#bb4b87f66?vaa=1&amp;vcp=1&amp;vop=1&amp;pid=d72b396c4&amp;color=0,55,96&amp;vtp=1&amp;bt=1&amp;bbb=1&amp;hb=1"/>
              <p:cNvSpPr>
                <a:spLocks noRot="1" noChangeAspect="1" noMove="1" noResize="1" noEditPoints="1" noAdjustHandles="1" noChangeArrowheads="1" noChangeShapeType="1" noTextEdit="1"/>
              </p:cNvSpPr>
              <p:nvPr/>
            </p:nvSpPr>
            <p:spPr>
              <a:xfrm>
                <a:off x="502920" y="1486013"/>
                <a:ext cx="10570464" cy="909955"/>
              </a:xfrm>
              <a:prstGeom prst="rect">
                <a:avLst/>
              </a:prstGeom>
              <a:blipFill>
                <a:blip r:embed="rId3"/>
                <a:stretch>
                  <a:fillRect l="-1384" r="-173" b="-15436"/>
                </a:stretch>
              </a:blipFill>
              <a:ln/>
            </p:spPr>
            <p:txBody>
              <a:bodyPr/>
              <a:lstStyle/>
              <a:p>
                <a:r>
                  <a:rPr lang="zh-CN" altLang="en-US">
                    <a:noFill/>
                  </a:rPr>
                  <a:t> </a:t>
                </a:r>
              </a:p>
            </p:txBody>
          </p:sp>
        </mc:Fallback>
      </mc:AlternateContent>
      <p:sp>
        <p:nvSpPr>
          <p:cNvPr id="3" name="QC_6_AN.179_1#bb4b87f66.bracket?vaa=1&amp;vcp=1&amp;vop=1&amp;pid=d72b396c4&amp;color=0,55,96&amp;vpa=35&amp;vtp=1&amp;bbb=1"/>
          <p:cNvSpPr/>
          <p:nvPr/>
        </p:nvSpPr>
        <p:spPr>
          <a:xfrm>
            <a:off x="7468172" y="2110472"/>
            <a:ext cx="5524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77_2#bb4b87f66.choices?vaa=1&amp;vcp=1&amp;vop=1&amp;pid=d72b396c4&amp;color=0,55,96&amp;vtp=1&amp;bbb=1"/>
              <p:cNvSpPr/>
              <p:nvPr/>
            </p:nvSpPr>
            <p:spPr>
              <a:xfrm>
                <a:off x="502920" y="2405621"/>
                <a:ext cx="10570464" cy="536575"/>
              </a:xfrm>
              <a:prstGeom prst="rect">
                <a:avLst/>
              </a:prstGeom>
              <a:noFill/>
              <a:ln/>
            </p:spPr>
            <p:txBody>
              <a:bodyPr wrap="none" lIns="0" tIns="0" rIns="0" bIns="0" rtlCol="0" anchor="t"/>
              <a:lstStyle/>
              <a:p>
                <a:pPr latinLnBrk="1">
                  <a:lnSpc>
                    <a:spcPts val="4600"/>
                  </a:lnSpc>
                  <a:tabLst>
                    <a:tab pos="2807716" algn="l"/>
                    <a:tab pos="5602732" algn="l"/>
                    <a:tab pos="81818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7_2#bb4b87f66.choices?vaa=1&amp;vcp=1&amp;vop=1&amp;pid=d72b396c4&amp;color=0,55,96&amp;vtp=1&amp;bbb=1"/>
              <p:cNvSpPr>
                <a:spLocks noRot="1" noChangeAspect="1" noMove="1" noResize="1" noEditPoints="1" noAdjustHandles="1" noChangeArrowheads="1" noChangeShapeType="1" noTextEdit="1"/>
              </p:cNvSpPr>
              <p:nvPr/>
            </p:nvSpPr>
            <p:spPr>
              <a:xfrm>
                <a:off x="502920" y="2405621"/>
                <a:ext cx="10570464" cy="536575"/>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8_1#bb4b87f66?vaa=1&amp;vcp=1&amp;vop=1&amp;pid=d72b396c4&amp;color=0,55,96&amp;vtp=1&amp;bbb=1&amp;hb=1"/>
              <p:cNvSpPr/>
              <p:nvPr/>
            </p:nvSpPr>
            <p:spPr>
              <a:xfrm>
                <a:off x="502920" y="2947149"/>
                <a:ext cx="10570464" cy="246234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的图象向左平移</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个单位，再向上平移1个单位得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4400"/>
                  </a:lnSpc>
                </a:pPr>
                <a:r>
                  <a:rPr lang="en-US" altLang="zh-CN" sz="1800" b="0" i="0">
                    <a:solidFill>
                      <a:srgbClr val="003760"/>
                    </a:solidFill>
                    <a:latin typeface="Times New Roman" pitchFamily="34" charset="0"/>
                    <a:ea typeface="微软雅黑" pitchFamily="34" charset="-122"/>
                    <a:cs typeface="Times New Roman" pitchFamily="34" charset="-120"/>
                  </a:rPr>
                  <a:t>的图象</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的取值集合为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最小,为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，故A正确;当</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最大,为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49</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，故D</a:t>
                </a:r>
                <a:r>
                  <a:rPr lang="en-US" altLang="zh-CN" sz="1800" b="0" i="0">
                    <a:solidFill>
                      <a:srgbClr val="003760"/>
                    </a:solidFill>
                    <a:latin typeface="Times New Roman" pitchFamily="34" charset="0"/>
                    <a:ea typeface="微软雅黑" pitchFamily="34" charset="-122"/>
                    <a:cs typeface="Times New Roman" pitchFamily="34" charset="-120"/>
                  </a:rPr>
                  <a:t>正确，</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178_1#bb4b87f66?vaa=1&amp;vcp=1&amp;vop=1&amp;pid=d72b396c4&amp;color=0,55,96&amp;vtp=1&amp;bbb=1&amp;hb=1"/>
              <p:cNvSpPr>
                <a:spLocks noRot="1" noChangeAspect="1" noMove="1" noResize="1" noEditPoints="1" noAdjustHandles="1" noChangeArrowheads="1" noChangeShapeType="1" noTextEdit="1"/>
              </p:cNvSpPr>
              <p:nvPr/>
            </p:nvSpPr>
            <p:spPr>
              <a:xfrm>
                <a:off x="502920" y="2947149"/>
                <a:ext cx="10570464" cy="2462340"/>
              </a:xfrm>
              <a:prstGeom prst="rect">
                <a:avLst/>
              </a:prstGeom>
              <a:blipFill>
                <a:blip r:embed="rId5"/>
                <a:stretch>
                  <a:fillRect l="-1384" r="-923" b="-56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81_1#3e9e848e9?vaa=1&amp;vcp=1&amp;vop=1&amp;pid=d72b396c4&amp;color=0,55,96&amp;vtp=1&amp;bt=1&amp;bbb=1&amp;hb=1"/>
              <p:cNvSpPr/>
              <p:nvPr/>
            </p:nvSpPr>
            <p:spPr>
              <a:xfrm>
                <a:off x="502920" y="1334407"/>
                <a:ext cx="10570464"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仿宋" pitchFamily="34" charset="0"/>
                    <a:ea typeface="仿宋" pitchFamily="34" charset="-122"/>
                    <a:cs typeface="仿宋" pitchFamily="34" charset="-120"/>
                  </a:rPr>
                  <a:t>[河南濮阳六校2024高一联考]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写出一个同时满足以下三个性质的函数：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a:t>
                </a:r>
              </a:p>
              <a:p>
                <a:pPr latinLnBrk="1">
                  <a:lnSpc>
                    <a:spcPts val="3300"/>
                  </a:lnSpc>
                </a:pPr>
                <a:r>
                  <a:rPr lang="en-US" altLang="zh-CN" sz="1800" i="0">
                    <a:solidFill>
                      <a:srgbClr val="003760"/>
                    </a:solidFill>
                    <a:latin typeface="SimSun" pitchFamily="34" charset="0"/>
                    <a:ea typeface="SimSun" pitchFamily="34" charset="-122"/>
                    <a:cs typeface="SimSun" pitchFamily="34" charset="-120"/>
                  </a:rPr>
                  <a:t>_________________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写出一个符合条件的即可）①对于任意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，都有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②</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的图象关于直线</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8</m:t>
                        </m:r>
                      </m:den>
                    </m:f>
                  </m:oMath>
                </a14:m>
                <a:r>
                  <a:rPr lang="en-US" altLang="zh-CN" b="0" i="0" dirty="0">
                    <a:solidFill>
                      <a:srgbClr val="003760"/>
                    </a:solidFill>
                    <a:latin typeface="Times New Roman" pitchFamily="34" charset="0"/>
                    <a:ea typeface="微软雅黑" pitchFamily="34" charset="-122"/>
                    <a:cs typeface="Times New Roman" pitchFamily="34" charset="-120"/>
                  </a:rPr>
                  <a:t>对称；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③</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的值域为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2" name="QB_6_BD.181_1#3e9e848e9?vaa=1&amp;vcp=1&amp;vop=1&amp;pid=d72b396c4&amp;color=0,55,96&amp;vtp=1&amp;bt=1&amp;bbb=1&amp;hb=1"/>
              <p:cNvSpPr>
                <a:spLocks noRot="1" noChangeAspect="1" noMove="1" noResize="1" noEditPoints="1" noAdjustHandles="1" noChangeArrowheads="1" noChangeShapeType="1" noTextEdit="1"/>
              </p:cNvSpPr>
              <p:nvPr/>
            </p:nvSpPr>
            <p:spPr>
              <a:xfrm>
                <a:off x="502920" y="1334407"/>
                <a:ext cx="10570464" cy="1257300"/>
              </a:xfrm>
              <a:prstGeom prst="rect">
                <a:avLst/>
              </a:prstGeom>
              <a:blipFill>
                <a:blip r:embed="rId3"/>
                <a:stretch>
                  <a:fillRect l="-1384" r="-461" b="-631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83_1#3e9e848e9.blank?vaa=1&amp;vcp=1&amp;vop=1&amp;pid=d72b396c4&amp;color=0,55,96&amp;vpa=36&amp;vtp=1&amp;bbb=1&amp;rh=24&amp;hb=1"/>
              <p:cNvSpPr/>
              <p:nvPr/>
            </p:nvSpPr>
            <p:spPr>
              <a:xfrm>
                <a:off x="502920" y="1296307"/>
                <a:ext cx="10570464" cy="776859"/>
              </a:xfrm>
              <a:prstGeom prst="rect">
                <a:avLst/>
              </a:prstGeom>
              <a:noFill/>
              <a:ln/>
            </p:spPr>
            <p:txBody>
              <a:bodyPr wrap="none" lIns="0" tIns="0" rIns="0" bIns="0" rtlCol="0" anchor="t"/>
              <a:lstStyle/>
              <a:p>
                <a:pPr latinLnBrk="1">
                  <a:lnSpc>
                    <a:spcPts val="3205"/>
                  </a:lnSpc>
                </a:pPr>
                <a:r>
                  <a:rPr lang="en-US" altLang="zh-CN" sz="2000" b="0" i="0" kern="0">
                    <a:solidFill>
                      <a:srgbClr val="FFFFFF"/>
                    </a:solidFill>
                    <a:latin typeface="SimSun" panose="02010600030101010101" pitchFamily="2" charset="-122"/>
                    <a:ea typeface="微软雅黑" pitchFamily="34" charset="-122"/>
                    <a:cs typeface="Times New Roman" pitchFamily="34" charset="-120"/>
                  </a:rPr>
                  <a:t>                                                                  </a:t>
                </a:r>
                <a14:m>
                  <m:oMath xmlns:m="http://schemas.openxmlformats.org/officeDocument/2006/math">
                    <m:r>
                      <m:rPr>
                        <m:sty m:val="p"/>
                      </m:rPr>
                      <a:rPr lang="en-US" altLang="zh-CN" sz="2000" b="0" i="0" smtClean="0">
                        <a:solidFill>
                          <a:srgbClr val="6161F4"/>
                        </a:solidFill>
                        <a:latin typeface="Cambria Math" pitchFamily="34" charset="0"/>
                        <a:ea typeface="Cambria Math" pitchFamily="34" charset="-122"/>
                        <a:cs typeface="Cambria Math" pitchFamily="34" charset="-120"/>
                      </a:rPr>
                      <m:t>sin</m:t>
                    </m:r>
                    <m:r>
                      <a:rPr lang="en-US" altLang="zh-CN" sz="2000" b="0" i="0" smtClean="0">
                        <a:solidFill>
                          <a:srgbClr val="6161F4"/>
                        </a:solidFill>
                        <a:latin typeface="Cambria Math" pitchFamily="34" charset="0"/>
                        <a:ea typeface="Cambria Math" pitchFamily="34" charset="-122"/>
                        <a:cs typeface="Cambria Math" pitchFamily="34" charset="-120"/>
                      </a:rPr>
                      <m:t>2</m:t>
                    </m:r>
                    <m:r>
                      <a:rPr lang="en-US" altLang="zh-CN" sz="2000" b="0" i="0" smtClean="0">
                        <a:solidFill>
                          <a:srgbClr val="6161F4"/>
                        </a:solidFill>
                        <a:latin typeface="Cambria Math" pitchFamily="34" charset="0"/>
                        <a:ea typeface="Cambria Math" pitchFamily="34" charset="-122"/>
                        <a:cs typeface="Cambria Math" pitchFamily="34" charset="-120"/>
                      </a:rPr>
                      <m:t>𝑥</m:t>
                    </m:r>
                    <m:r>
                      <a:rPr lang="en-US" altLang="zh-CN" sz="2000" b="0" i="0" smtClean="0">
                        <a:solidFill>
                          <a:srgbClr val="6161F4"/>
                        </a:solidFill>
                        <a:latin typeface="Cambria Math" pitchFamily="34" charset="0"/>
                        <a:ea typeface="Cambria Math" pitchFamily="34" charset="-122"/>
                        <a:cs typeface="Cambria Math" pitchFamily="34" charset="-120"/>
                      </a:rPr>
                      <m:t>+</m:t>
                    </m:r>
                    <m:r>
                      <m:rPr>
                        <m:sty m:val="p"/>
                      </m:rPr>
                      <a:rPr lang="en-US" altLang="zh-CN" sz="2000" b="0" i="0" smtClean="0">
                        <a:solidFill>
                          <a:srgbClr val="6161F4"/>
                        </a:solidFill>
                        <a:latin typeface="Cambria Math" pitchFamily="34" charset="0"/>
                        <a:ea typeface="Cambria Math" pitchFamily="34" charset="-122"/>
                        <a:cs typeface="Cambria Math" pitchFamily="34" charset="-120"/>
                      </a:rPr>
                      <m:t>π</m:t>
                    </m:r>
                    <m:r>
                      <a:rPr lang="en-US" altLang="zh-CN" sz="2000" b="0" i="0" smtClean="0">
                        <a:solidFill>
                          <a:srgbClr val="6161F4"/>
                        </a:solidFill>
                        <a:latin typeface="Cambria Math" pitchFamily="34" charset="0"/>
                        <a:ea typeface="Cambria Math" pitchFamily="34" charset="-122"/>
                        <a:cs typeface="Cambria Math" pitchFamily="34" charset="-120"/>
                      </a:rPr>
                      <m:t>4+1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205"/>
                  </a:lnSpc>
                </a:pPr>
                <a:r>
                  <a:rPr lang="en-US" altLang="zh-CN" sz="2000" b="0" i="0">
                    <a:solidFill>
                      <a:srgbClr val="6161F4"/>
                    </a:solidFill>
                    <a:latin typeface="Times New Roman" pitchFamily="34" charset="0"/>
                    <a:ea typeface="微软雅黑" pitchFamily="34" charset="-122"/>
                    <a:cs typeface="Times New Roman" pitchFamily="34" charset="-120"/>
                  </a:rPr>
                  <a:t>（</a:t>
                </a:r>
                <a:r>
                  <a:rPr lang="en-US" altLang="zh-CN" sz="2000" b="0" i="0" dirty="0">
                    <a:solidFill>
                      <a:srgbClr val="6161F4"/>
                    </a:solidFill>
                    <a:latin typeface="Times New Roman" pitchFamily="34" charset="0"/>
                    <a:ea typeface="微软雅黑" pitchFamily="34" charset="-122"/>
                    <a:cs typeface="Times New Roman" pitchFamily="34" charset="-120"/>
                  </a:rPr>
                  <a:t>答案不唯一）</a:t>
                </a:r>
                <a:endParaRPr lang="en-US" altLang="zh-CN" sz="100" dirty="0">
                  <a:solidFill>
                    <a:srgbClr val="6161F4"/>
                  </a:solidFill>
                </a:endParaRPr>
              </a:p>
            </p:txBody>
          </p:sp>
        </mc:Choice>
        <mc:Fallback xmlns="">
          <p:sp>
            <p:nvSpPr>
              <p:cNvPr id="3" name="QB_6_AN.183_1#3e9e848e9.blank?vaa=1&amp;vcp=1&amp;vop=1&amp;pid=d72b396c4&amp;color=0,55,96&amp;vpa=36&amp;vtp=1&amp;bbb=1&amp;rh=24&amp;hb=1"/>
              <p:cNvSpPr>
                <a:spLocks noRot="1" noChangeAspect="1" noMove="1" noResize="1" noEditPoints="1" noAdjustHandles="1" noChangeArrowheads="1" noChangeShapeType="1" noTextEdit="1"/>
              </p:cNvSpPr>
              <p:nvPr/>
            </p:nvSpPr>
            <p:spPr>
              <a:xfrm>
                <a:off x="502920" y="1296307"/>
                <a:ext cx="10570464" cy="776859"/>
              </a:xfrm>
              <a:prstGeom prst="rect">
                <a:avLst/>
              </a:prstGeom>
              <a:blipFill>
                <a:blip r:embed="rId4"/>
                <a:stretch>
                  <a:fillRect l="-1499" b="-196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82_1#3e9e848e9?vaa=1&amp;vcp=1&amp;vop=1&amp;pid=d72b396c4&amp;color=0,55,96&amp;vtp=1&amp;bbb=1"/>
              <p:cNvSpPr/>
              <p:nvPr/>
            </p:nvSpPr>
            <p:spPr>
              <a:xfrm>
                <a:off x="502920" y="2600152"/>
                <a:ext cx="10570464" cy="2802446"/>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任意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e>
                    </m:d>
                  </m:oMath>
                </a14:m>
                <a:r>
                  <a:rPr lang="en-US" altLang="zh-CN" sz="1800" b="0" i="0" dirty="0">
                    <a:solidFill>
                      <a:srgbClr val="003760"/>
                    </a:solidFill>
                    <a:latin typeface="Times New Roman" pitchFamily="34" charset="0"/>
                    <a:ea typeface="微软雅黑" pitchFamily="34" charset="-122"/>
                    <a:cs typeface="Times New Roman" pitchFamily="34" charset="-120"/>
                  </a:rPr>
                  <a:t>，即函数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是周期为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的周期函数，</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Times New Roman" pitchFamily="34" charset="0"/>
                    <a:ea typeface="微软雅黑" pitchFamily="34" charset="-122"/>
                    <a:cs typeface="Times New Roman" pitchFamily="34" charset="-120"/>
                  </a:rPr>
                  <a:t>由性质</a:t>
                </a:r>
                <a:r>
                  <a:rPr lang="en-US" altLang="zh-CN" sz="1800" b="0" i="0" dirty="0">
                    <a:solidFill>
                      <a:srgbClr val="003760"/>
                    </a:solidFill>
                    <a:latin typeface="Times New Roman" pitchFamily="34" charset="0"/>
                    <a:ea typeface="微软雅黑" pitchFamily="34" charset="-122"/>
                    <a:cs typeface="Times New Roman" pitchFamily="34" charset="-120"/>
                  </a:rPr>
                  <a:t>①，可令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性质</a:t>
                </a:r>
                <a:r>
                  <a:rPr lang="en-US" altLang="zh-CN" sz="1800" b="0" i="0" dirty="0">
                    <a:solidFill>
                      <a:srgbClr val="003760"/>
                    </a:solidFill>
                    <a:latin typeface="Times New Roman" pitchFamily="34" charset="0"/>
                    <a:ea typeface="微软雅黑" pitchFamily="34" charset="-122"/>
                    <a:cs typeface="Times New Roman" pitchFamily="34" charset="-120"/>
                  </a:rPr>
                  <a:t>②知，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1" i="0" smtClean="0">
                        <a:solidFill>
                          <a:srgbClr val="003760"/>
                        </a:solidFill>
                        <a:latin typeface="Cambria Math" pitchFamily="34" charset="0"/>
                        <a:ea typeface="Cambria Math" pitchFamily="34" charset="-122"/>
                        <a:cs typeface="Cambria Math" pitchFamily="34" charset="-120"/>
                      </a:rPr>
                      <m:t>𝐙</m:t>
                    </m:r>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性质</a:t>
                </a:r>
                <a:r>
                  <a:rPr lang="en-US" altLang="zh-CN" sz="1800" b="0" i="0" dirty="0">
                    <a:solidFill>
                      <a:srgbClr val="003760"/>
                    </a:solidFill>
                    <a:latin typeface="Times New Roman" pitchFamily="34" charset="0"/>
                    <a:ea typeface="微软雅黑" pitchFamily="34" charset="-122"/>
                    <a:cs typeface="Times New Roman" pitchFamily="34" charset="-120"/>
                  </a:rPr>
                  <a:t>③知，</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以同时满足给定三个性质的函数可以为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（答案不唯一）.</a:t>
                </a:r>
                <a:endParaRPr lang="en-US" altLang="zh-CN" sz="1800" dirty="0">
                  <a:solidFill>
                    <a:srgbClr val="003760"/>
                  </a:solidFill>
                </a:endParaRPr>
              </a:p>
            </p:txBody>
          </p:sp>
        </mc:Choice>
        <mc:Fallback xmlns="">
          <p:sp>
            <p:nvSpPr>
              <p:cNvPr id="4" name="QB_6_AS.182_1#3e9e848e9?vaa=1&amp;vcp=1&amp;vop=1&amp;pid=d72b396c4&amp;color=0,55,96&amp;vtp=1&amp;bbb=1"/>
              <p:cNvSpPr>
                <a:spLocks noRot="1" noChangeAspect="1" noMove="1" noResize="1" noEditPoints="1" noAdjustHandles="1" noChangeArrowheads="1" noChangeShapeType="1" noTextEdit="1"/>
              </p:cNvSpPr>
              <p:nvPr/>
            </p:nvSpPr>
            <p:spPr>
              <a:xfrm>
                <a:off x="502920" y="2600152"/>
                <a:ext cx="10570464" cy="2802446"/>
              </a:xfrm>
              <a:prstGeom prst="rect">
                <a:avLst/>
              </a:prstGeom>
              <a:blipFill>
                <a:blip r:embed="rId5"/>
                <a:stretch>
                  <a:fillRect l="-1384" b="-30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1" end="1"/>
                                            </p:txEl>
                                          </p:spTgt>
                                        </p:tgtEl>
                                        <p:attrNameLst>
                                          <p:attrName>style.visibility</p:attrName>
                                        </p:attrNameLst>
                                      </p:cBhvr>
                                      <p:to>
                                        <p:strVal val="visible"/>
                                      </p:to>
                                    </p:set>
                                    <p:animEffect transition="in" filter="fade">
                                      <p:cBhvr>
                                        <p:cTn id="49" dur="500"/>
                                        <p:tgtEl>
                                          <p:spTgt spid="3">
                                            <p:txEl>
                                              <p:pRg st="1" end="1"/>
                                            </p:txEl>
                                          </p:spTgt>
                                        </p:tgtEl>
                                      </p:cBhvr>
                                    </p:animEffect>
                                    <p:anim calcmode="lin" valueType="num">
                                      <p:cBhvr>
                                        <p:cTn id="5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c76b8b942?vcp=1&amp;pid=66fe3ac18&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c76b8b942?vcp=1&amp;pid=66fe3ac18&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mc:AlternateContent xmlns:mc="http://schemas.openxmlformats.org/markup-compatibility/2006" xmlns:a14="http://schemas.microsoft.com/office/drawing/2010/main">
        <mc:Choice Requires="a14">
          <p:sp>
            <p:nvSpPr>
              <p:cNvPr id="4" name="C_5_BD#2ddfe5075?vcp=1&amp;pid=c76b8b942&amp;color=97,97,244&amp;vtp=1&amp;bbb=1"/>
              <p:cNvSpPr/>
              <p:nvPr/>
            </p:nvSpPr>
            <p:spPr>
              <a:xfrm>
                <a:off x="502920" y="1444272"/>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2000" b="0" i="0">
                        <a:solidFill>
                          <a:srgbClr val="6161F4"/>
                        </a:solidFill>
                        <a:latin typeface="Cambria Math" pitchFamily="34" charset="0"/>
                        <a:ea typeface="Cambria Math" pitchFamily="34" charset="-122"/>
                        <a:cs typeface="Cambria Math" pitchFamily="34" charset="-120"/>
                      </a:rPr>
                      <m:t>𝑦</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𝐴</m:t>
                    </m:r>
                    <m:r>
                      <m:rPr>
                        <m:sty m:val="p"/>
                      </m:rPr>
                      <a:rPr lang="en-US" altLang="zh-CN" sz="2000" b="0" i="0">
                        <a:solidFill>
                          <a:srgbClr val="6161F4"/>
                        </a:solidFill>
                        <a:latin typeface="Cambria Math" pitchFamily="34" charset="0"/>
                        <a:ea typeface="Cambria Math" pitchFamily="34" charset="-122"/>
                        <a:cs typeface="Cambria Math" pitchFamily="34" charset="-120"/>
                      </a:rPr>
                      <m:t>sin</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𝜔</m:t>
                    </m:r>
                    <m:r>
                      <a:rPr lang="en-US" altLang="zh-CN" sz="2000" b="0" i="0">
                        <a:solidFill>
                          <a:srgbClr val="6161F4"/>
                        </a:solidFill>
                        <a:latin typeface="Cambria Math" pitchFamily="34" charset="0"/>
                        <a:ea typeface="Cambria Math" pitchFamily="34" charset="-122"/>
                        <a:cs typeface="Cambria Math" pitchFamily="34" charset="-120"/>
                      </a:rPr>
                      <m:t>𝑥</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𝜑</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𝐴</m:t>
                    </m:r>
                    <m:r>
                      <a:rPr lang="en-US" altLang="zh-CN" sz="2000" b="0" i="0">
                        <a:solidFill>
                          <a:srgbClr val="6161F4"/>
                        </a:solidFill>
                        <a:latin typeface="Cambria Math" pitchFamily="34" charset="0"/>
                        <a:ea typeface="Cambria Math" pitchFamily="34" charset="-122"/>
                        <a:cs typeface="Cambria Math" pitchFamily="34" charset="-120"/>
                      </a:rPr>
                      <m:t>≠0,</m:t>
                    </m:r>
                    <m:r>
                      <a:rPr lang="en-US" altLang="zh-CN" sz="2000" b="0" i="0">
                        <a:solidFill>
                          <a:srgbClr val="6161F4"/>
                        </a:solidFill>
                        <a:latin typeface="Cambria Math" pitchFamily="34" charset="0"/>
                        <a:ea typeface="Cambria Math" pitchFamily="34" charset="-122"/>
                        <a:cs typeface="Cambria Math" pitchFamily="34" charset="-120"/>
                      </a:rPr>
                      <m:t>𝜔</m:t>
                    </m:r>
                    <m:r>
                      <a:rPr lang="en-US" altLang="zh-CN" sz="2000" b="0" i="0">
                        <a:solidFill>
                          <a:srgbClr val="6161F4"/>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的性质</a:t>
                </a:r>
                <a:endParaRPr lang="en-US" altLang="zh-CN" sz="2000" dirty="0"/>
              </a:p>
            </p:txBody>
          </p:sp>
        </mc:Choice>
        <mc:Fallback xmlns="">
          <p:sp>
            <p:nvSpPr>
              <p:cNvPr id="4" name="C_5_BD#2ddfe5075?vcp=1&amp;pid=c76b8b942&amp;color=97,97,244&amp;vtp=1&amp;bbb=1"/>
              <p:cNvSpPr>
                <a:spLocks noRot="1" noChangeAspect="1" noMove="1" noResize="1" noEditPoints="1" noAdjustHandles="1" noChangeArrowheads="1" noChangeShapeType="1" noTextEdit="1"/>
              </p:cNvSpPr>
              <p:nvPr/>
            </p:nvSpPr>
            <p:spPr>
              <a:xfrm>
                <a:off x="502920" y="1444272"/>
                <a:ext cx="10570464" cy="675640"/>
              </a:xfrm>
              <a:prstGeom prst="rect">
                <a:avLst/>
              </a:prstGeom>
              <a:blipFill>
                <a:blip r:embed="rId4"/>
                <a:stretch>
                  <a:fillRect l="-149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1_1#22f8df4f2?vcp=1&amp;vop=1&amp;pid=2ddfe5075&amp;color=0,55,96&amp;vtp=1&amp;bbb=1&amp;hb=1"/>
              <p:cNvSpPr/>
              <p:nvPr/>
            </p:nvSpPr>
            <p:spPr>
              <a:xfrm>
                <a:off x="502920" y="1831622"/>
                <a:ext cx="10570464" cy="912940"/>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，求此函数的最小正周期、单调区间</a:t>
                </a:r>
                <a:r>
                  <a:rPr lang="en-US" altLang="zh-CN" sz="1800" b="0" i="0">
                    <a:solidFill>
                      <a:srgbClr val="003760"/>
                    </a:solidFill>
                    <a:latin typeface="Times New Roman" pitchFamily="34" charset="0"/>
                    <a:ea typeface="微软雅黑" pitchFamily="34" charset="-122"/>
                    <a:cs typeface="Times New Roman" pitchFamily="34" charset="-120"/>
                  </a:rPr>
                  <a:t>、值域及其图象的对称轴和对</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称中心</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BD.1_1#22f8df4f2?vcp=1&amp;vop=1&amp;pid=2ddfe5075&amp;color=0,55,96&amp;vtp=1&amp;bbb=1&amp;hb=1"/>
              <p:cNvSpPr>
                <a:spLocks noRot="1" noChangeAspect="1" noMove="1" noResize="1" noEditPoints="1" noAdjustHandles="1" noChangeArrowheads="1" noChangeShapeType="1" noTextEdit="1"/>
              </p:cNvSpPr>
              <p:nvPr/>
            </p:nvSpPr>
            <p:spPr>
              <a:xfrm>
                <a:off x="502920" y="1831622"/>
                <a:ext cx="10570464" cy="912940"/>
              </a:xfrm>
              <a:prstGeom prst="rect">
                <a:avLst/>
              </a:prstGeom>
              <a:blipFill>
                <a:blip r:embed="rId5"/>
                <a:stretch>
                  <a:fillRect l="-1384" r="-461" b="-15333"/>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2_1#22f8df4f2?vcp=1&amp;vop=1&amp;pid=2ddfe5075&amp;color=0,55,96&amp;vtp=1&amp;bt=1&amp;bbb=1&amp;hb=1"/>
              <p:cNvSpPr/>
              <p:nvPr/>
            </p:nvSpPr>
            <p:spPr>
              <a:xfrm>
                <a:off x="502920" y="1266113"/>
                <a:ext cx="10570464" cy="370249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最小正周期</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𝑇</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，所以其单调递增区间</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，所以其单调递减区间为</a:t>
                </a:r>
              </a:p>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值域为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𝐙</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Z</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，所以其图象的对称轴为直线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𝑘</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Z</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,即其图象的对称中心为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𝑘</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,0)(</m:t>
                    </m:r>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m:t>
                    </m:r>
                    <m:r>
                      <a:rPr lang="en-US" altLang="zh-CN" b="1" i="0">
                        <a:solidFill>
                          <a:srgbClr val="003760"/>
                        </a:solidFill>
                        <a:latin typeface="Cambria Math" pitchFamily="34" charset="0"/>
                        <a:ea typeface="Cambria Math" pitchFamily="34" charset="-122"/>
                        <a:cs typeface="Cambria Math" pitchFamily="34" charset="-120"/>
                      </a:rPr>
                      <m:t>𝐙</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AN.2_1#22f8df4f2?vcp=1&amp;vop=1&amp;pid=2ddfe5075&amp;color=0,55,96&amp;vtp=1&amp;bt=1&amp;bbb=1&amp;hb=1"/>
              <p:cNvSpPr>
                <a:spLocks noRot="1" noChangeAspect="1" noMove="1" noResize="1" noEditPoints="1" noAdjustHandles="1" noChangeArrowheads="1" noChangeShapeType="1" noTextEdit="1"/>
              </p:cNvSpPr>
              <p:nvPr/>
            </p:nvSpPr>
            <p:spPr>
              <a:xfrm>
                <a:off x="502920" y="1266113"/>
                <a:ext cx="10570464" cy="3702495"/>
              </a:xfrm>
              <a:prstGeom prst="rect">
                <a:avLst/>
              </a:prstGeom>
              <a:blipFill>
                <a:blip r:embed="rId3"/>
                <a:stretch>
                  <a:fillRect l="-1384" b="-21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TotalTime>
  <Words>9189</Words>
  <Application>Microsoft Office PowerPoint</Application>
  <PresentationFormat>宽屏</PresentationFormat>
  <Paragraphs>616</Paragraphs>
  <Slides>75</Slides>
  <Notes>72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75</vt:i4>
      </vt:variant>
    </vt:vector>
  </HeadingPairs>
  <TitlesOfParts>
    <vt:vector size="84"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2025-09-29T10:01:08Z</dcterms:created>
  <dcterms:modified xsi:type="dcterms:W3CDTF">2025-09-29T11:48:37Z</dcterms:modified>
  <cp:category/>
  <cp:contentStatus/>
</cp:coreProperties>
</file>